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08" r:id="rId2"/>
    <p:sldId id="622" r:id="rId3"/>
    <p:sldId id="666" r:id="rId4"/>
    <p:sldId id="625" r:id="rId5"/>
    <p:sldId id="668" r:id="rId6"/>
    <p:sldId id="627" r:id="rId7"/>
    <p:sldId id="671" r:id="rId8"/>
    <p:sldId id="670" r:id="rId9"/>
    <p:sldId id="672" r:id="rId10"/>
    <p:sldId id="650" r:id="rId11"/>
    <p:sldId id="675" r:id="rId12"/>
    <p:sldId id="674" r:id="rId1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7469" userDrawn="1">
          <p15:clr>
            <a:srgbClr val="A4A3A4"/>
          </p15:clr>
        </p15:guide>
        <p15:guide id="3" orient="horz" pos="4292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pos="7679" userDrawn="1">
          <p15:clr>
            <a:srgbClr val="A4A3A4"/>
          </p15:clr>
        </p15:guide>
        <p15:guide id="7" orient="horz" pos="3884" userDrawn="1">
          <p15:clr>
            <a:srgbClr val="A4A3A4"/>
          </p15:clr>
        </p15:guide>
        <p15:guide id="9" pos="3780" userDrawn="1">
          <p15:clr>
            <a:srgbClr val="A4A3A4"/>
          </p15:clr>
        </p15:guide>
        <p15:guide id="11" orient="horz" pos="4247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2568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orient="horz" pos="1026" userDrawn="1">
          <p15:clr>
            <a:srgbClr val="A4A3A4"/>
          </p15:clr>
        </p15:guide>
        <p15:guide id="17" orient="horz" pos="4156" userDrawn="1">
          <p15:clr>
            <a:srgbClr val="A4A3A4"/>
          </p15:clr>
        </p15:guide>
        <p15:guide id="18" orient="horz" pos="2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Sardzhveladze" initials="A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279"/>
    <a:srgbClr val="373D81"/>
    <a:srgbClr val="A69477"/>
    <a:srgbClr val="B7A68A"/>
    <a:srgbClr val="B7A6BD"/>
    <a:srgbClr val="008000"/>
    <a:srgbClr val="006600"/>
    <a:srgbClr val="FFFFCC"/>
    <a:srgbClr val="043562"/>
    <a:srgbClr val="042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86432" autoAdjust="0"/>
  </p:normalViewPr>
  <p:slideViewPr>
    <p:cSldViewPr>
      <p:cViewPr varScale="1">
        <p:scale>
          <a:sx n="112" d="100"/>
          <a:sy n="112" d="100"/>
        </p:scale>
        <p:origin x="474" y="96"/>
      </p:cViewPr>
      <p:guideLst>
        <p:guide orient="horz" pos="754"/>
        <p:guide pos="7469"/>
        <p:guide orient="horz" pos="4292"/>
        <p:guide orient="horz" pos="4320"/>
        <p:guide pos="7679"/>
        <p:guide orient="horz" pos="3884"/>
        <p:guide pos="3780"/>
        <p:guide orient="horz" pos="4247"/>
        <p:guide pos="3840"/>
        <p:guide orient="horz" pos="2568"/>
        <p:guide orient="horz" pos="2341"/>
        <p:guide orient="horz" pos="1026"/>
        <p:guide orient="horz" pos="4156"/>
        <p:guide orient="horz" pos="2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44" y="-120"/>
      </p:cViewPr>
      <p:guideLst>
        <p:guide orient="horz" pos="3107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7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7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9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5" tIns="45088" rIns="90175" bIns="450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175" tIns="45088" rIns="90175" bIns="450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9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41363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316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1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9376" y="1700808"/>
            <a:ext cx="11305256" cy="3079954"/>
          </a:xfrm>
          <a:prstGeom prst="rect">
            <a:avLst/>
          </a:prstGeom>
          <a:solidFill>
            <a:srgbClr val="F2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839415" y="1839855"/>
            <a:ext cx="10585175" cy="280186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3406775" algn="l"/>
              </a:tabLst>
            </a:pP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ОТЧЕТ ЗА 2021 ГОД</a:t>
            </a:r>
            <a:b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 ДЕЯТЕЛЬНОСТИ ТОО «МУНАЙТАС»</a:t>
            </a:r>
            <a:b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ПРЕДОСТАВЛЕНИЮ РЕГУЛИРУЕМЫХ УСЛУГ</a:t>
            </a:r>
            <a:endParaRPr lang="ru-RU" altLang="ru-RU" sz="2800" i="1" spc="120" dirty="0">
              <a:solidFill>
                <a:srgbClr val="3B3D79"/>
              </a:solidFill>
              <a:latin typeface="PT Sans" panose="020B0503020203020204" pitchFamily="34" charset="-52"/>
              <a:ea typeface="+mn-ea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15779" y="6112911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Алматы, 2022 год</a:t>
            </a:r>
          </a:p>
        </p:txBody>
      </p:sp>
    </p:spTree>
    <p:extLst>
      <p:ext uri="{BB962C8B-B14F-4D97-AF65-F5344CB8AC3E}">
        <p14:creationId xmlns:p14="http://schemas.microsoft.com/office/powerpoint/2010/main" val="58182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потребителями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9416" y="1340768"/>
            <a:ext cx="1072919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80000"/>
              </a:lnSpc>
              <a:defRPr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Основная работа с потребителями регулируемых услуг, заключается в равноправном предоставлении грузоотправителям возможности транспортировки нефти по магистральному нефтепроводу «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-Атырау», в соответствии с заключенными договорами.</a:t>
            </a:r>
          </a:p>
          <a:p>
            <a:pPr indent="342900" algn="just">
              <a:lnSpc>
                <a:spcPct val="80000"/>
              </a:lnSpc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42900" algn="just">
              <a:lnSpc>
                <a:spcPct val="80000"/>
              </a:lnSpc>
              <a:defRPr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Качество предоставляемых услуг обеспечивается:</a:t>
            </a:r>
          </a:p>
          <a:p>
            <a:pPr marL="623888" algn="just">
              <a:lnSpc>
                <a:spcPct val="80000"/>
              </a:lnSpc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265113" algn="just">
              <a:lnSpc>
                <a:spcPct val="80000"/>
              </a:lnSpc>
              <a:defRPr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- использованием в работе современных методов измерения количества нефти (УУН - массовый метод, т.е. ведение учета нефти по массе, не по объему);</a:t>
            </a:r>
          </a:p>
          <a:p>
            <a:pPr marL="358775" indent="265113" algn="just">
              <a:lnSpc>
                <a:spcPct val="80000"/>
              </a:lnSpc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265113" algn="just">
              <a:lnSpc>
                <a:spcPct val="80000"/>
              </a:lnSpc>
              <a:defRPr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- вневедомственной охраной объектов магистрального нефтепровода;</a:t>
            </a:r>
          </a:p>
          <a:p>
            <a:pPr marL="358775" indent="265113" algn="just">
              <a:lnSpc>
                <a:spcPct val="80000"/>
              </a:lnSpc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265113" algn="just">
              <a:lnSpc>
                <a:spcPct val="80000"/>
              </a:lnSpc>
              <a:defRPr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- оперативным контролем за работой нефтепровода (система СКАДА, КОПС);</a:t>
            </a:r>
          </a:p>
          <a:p>
            <a:pPr marL="358775" indent="265113" algn="just">
              <a:lnSpc>
                <a:spcPct val="80000"/>
              </a:lnSpc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265113" algn="just">
              <a:lnSpc>
                <a:spcPct val="80000"/>
              </a:lnSpc>
              <a:defRPr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- периодическим проведением диагностики объектов магистрального нефтепровода, что позволяет определить пространственное положение трубопровода с привязкой к координатам обнаруженных дефектов с точностью до 0,5 метров.</a:t>
            </a:r>
          </a:p>
        </p:txBody>
      </p:sp>
    </p:spTree>
    <p:extLst>
      <p:ext uri="{BB962C8B-B14F-4D97-AF65-F5344CB8AC3E}">
        <p14:creationId xmlns:p14="http://schemas.microsoft.com/office/powerpoint/2010/main" val="760390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4"/>
          <p:cNvSpPr/>
          <p:nvPr/>
        </p:nvSpPr>
        <p:spPr>
          <a:xfrm>
            <a:off x="1046953" y="1743503"/>
            <a:ext cx="381743" cy="405045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35034" y="2405499"/>
            <a:ext cx="94492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Завершение строительства объектов проекта Реверса;</a:t>
            </a:r>
            <a:endParaRPr lang="ru-RU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5" name="Oval 4"/>
          <p:cNvSpPr/>
          <p:nvPr/>
        </p:nvSpPr>
        <p:spPr>
          <a:xfrm>
            <a:off x="1044780" y="2458258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1522780" y="1625908"/>
            <a:ext cx="10225484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безопасной и бесперебойной транспортировки нефти по магистральному нефтепроводу «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Атырау»;</a:t>
            </a:r>
          </a:p>
        </p:txBody>
      </p:sp>
      <p:sp>
        <p:nvSpPr>
          <p:cNvPr id="12" name="Oval 4"/>
          <p:cNvSpPr/>
          <p:nvPr/>
        </p:nvSpPr>
        <p:spPr>
          <a:xfrm>
            <a:off x="1044780" y="3071112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1522780" y="3053571"/>
            <a:ext cx="102254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инвестиционной программы на 5-летний период;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2022 год</a:t>
            </a:r>
          </a:p>
        </p:txBody>
      </p:sp>
      <p:sp>
        <p:nvSpPr>
          <p:cNvPr id="31" name="Oval 4"/>
          <p:cNvSpPr/>
          <p:nvPr/>
        </p:nvSpPr>
        <p:spPr>
          <a:xfrm>
            <a:off x="1044780" y="3645024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1522780" y="3703443"/>
            <a:ext cx="10225484" cy="3139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тарифа 5-летний период.</a:t>
            </a:r>
          </a:p>
        </p:txBody>
      </p:sp>
    </p:spTree>
    <p:extLst>
      <p:ext uri="{BB962C8B-B14F-4D97-AF65-F5344CB8AC3E}">
        <p14:creationId xmlns:p14="http://schemas.microsoft.com/office/powerpoint/2010/main" val="65712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9376" y="2780928"/>
            <a:ext cx="11028734" cy="754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altLang="ru-RU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38170" y="6425480"/>
            <a:ext cx="4857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spc="-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Номер слайда 3">
            <a:extLst>
              <a:ext uri="{FF2B5EF4-FFF2-40B4-BE49-F238E27FC236}">
                <a16:creationId xmlns:a16="http://schemas.microsoft.com/office/drawing/2014/main" id="{C904D314-BEE9-457F-873B-EA5A9F4B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41785" y="1193695"/>
            <a:ext cx="11305256" cy="22018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11 декабря 2001 года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образовано АО «Северо-Западная трубопроводная компания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МунайТас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en-US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января 2004 года компания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включена в Государственный регистр субъектов естественной монополии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Республики Казахстан.</a:t>
            </a: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24 июля 2018 года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АО «Северо-Западная трубопроводная компания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МунайТас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преобразовано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товарищество с ограниченной ответственностью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«Северо-Западная трубопроводная компания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МунайТас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Участниками Товарищества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являются:</a:t>
            </a:r>
          </a:p>
          <a:p>
            <a:pPr marL="0" indent="0" algn="just">
              <a:lnSpc>
                <a:spcPct val="80000"/>
              </a:lnSpc>
              <a:buFont typeface="Times New Roman" pitchFamily="18" charset="0"/>
              <a:buChar char="−"/>
              <a:defRPr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АО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КазТрансОйл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(51%);</a:t>
            </a:r>
          </a:p>
          <a:p>
            <a:pPr marL="0" indent="0" algn="just">
              <a:lnSpc>
                <a:spcPct val="80000"/>
              </a:lnSpc>
              <a:buFont typeface="Times New Roman" pitchFamily="18" charset="0"/>
              <a:buChar char="−"/>
              <a:defRPr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 Компания «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CNPC Exploration and Development Company Ltd.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(</a:t>
            </a:r>
            <a:r>
              <a:rPr lang="en-US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39347" y="3593275"/>
            <a:ext cx="11223927" cy="1779941"/>
            <a:chOff x="436328" y="3546243"/>
            <a:chExt cx="11223927" cy="1779941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9616852" y="3647903"/>
              <a:ext cx="2043403" cy="72008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Правительство КНР</a:t>
              </a: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36328" y="3546243"/>
              <a:ext cx="9199325" cy="1779941"/>
              <a:chOff x="436328" y="3546243"/>
              <a:chExt cx="9199325" cy="1779941"/>
            </a:xfrm>
          </p:grpSpPr>
          <p:sp>
            <p:nvSpPr>
              <p:cNvPr id="47" name="Скругленный прямоугольник 46"/>
              <p:cNvSpPr/>
              <p:nvPr/>
            </p:nvSpPr>
            <p:spPr>
              <a:xfrm>
                <a:off x="3202863" y="3647903"/>
                <a:ext cx="2553327" cy="720080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CNPC Exploration and Development Company Ltd.</a:t>
                </a:r>
                <a:endParaRPr lang="ru-RU" sz="15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3" name="Скругленный прямоугольник 52"/>
              <p:cNvSpPr/>
              <p:nvPr/>
            </p:nvSpPr>
            <p:spPr>
              <a:xfrm>
                <a:off x="6679020" y="3647903"/>
                <a:ext cx="2043403" cy="720080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CNPC (</a:t>
                </a:r>
                <a:r>
                  <a:rPr lang="ru-RU" sz="16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КНР)</a:t>
                </a:r>
              </a:p>
            </p:txBody>
          </p:sp>
          <p:sp>
            <p:nvSpPr>
              <p:cNvPr id="4" name="Стрелка вниз 3"/>
              <p:cNvSpPr/>
              <p:nvPr/>
            </p:nvSpPr>
            <p:spPr>
              <a:xfrm rot="5400000">
                <a:off x="8999983" y="3613294"/>
                <a:ext cx="312712" cy="792087"/>
              </a:xfrm>
              <a:prstGeom prst="down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537231" y="3660252"/>
                <a:ext cx="2534410" cy="720080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АО «</a:t>
                </a:r>
                <a:r>
                  <a:rPr lang="ru-RU" b="1" dirty="0" err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КазТрансОйл</a:t>
                </a:r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»</a:t>
                </a:r>
              </a:p>
            </p:txBody>
          </p:sp>
          <p:sp>
            <p:nvSpPr>
              <p:cNvPr id="58" name="Стрелка вниз 57"/>
              <p:cNvSpPr/>
              <p:nvPr/>
            </p:nvSpPr>
            <p:spPr>
              <a:xfrm rot="5400000">
                <a:off x="6062151" y="3611900"/>
                <a:ext cx="312712" cy="792087"/>
              </a:xfrm>
              <a:prstGeom prst="down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1858053" y="4606104"/>
                <a:ext cx="2553327" cy="720080"/>
              </a:xfrm>
              <a:prstGeom prst="round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ТОО «</a:t>
                </a:r>
                <a:r>
                  <a:rPr lang="ru-RU" b="1" dirty="0" err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МунайТас</a:t>
                </a:r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»</a:t>
                </a:r>
              </a:p>
            </p:txBody>
          </p:sp>
          <p:sp>
            <p:nvSpPr>
              <p:cNvPr id="5" name="Стрелка углом 4"/>
              <p:cNvSpPr/>
              <p:nvPr/>
            </p:nvSpPr>
            <p:spPr>
              <a:xfrm rot="10800000">
                <a:off x="4469820" y="4509120"/>
                <a:ext cx="668302" cy="648312"/>
              </a:xfrm>
              <a:prstGeom prst="ben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Стрелка углом 59"/>
              <p:cNvSpPr/>
              <p:nvPr/>
            </p:nvSpPr>
            <p:spPr>
              <a:xfrm rot="10800000" flipH="1">
                <a:off x="1126136" y="4509120"/>
                <a:ext cx="680765" cy="648312"/>
              </a:xfrm>
              <a:prstGeom prst="bentArrow">
                <a:avLst>
                  <a:gd name="adj1" fmla="val 25000"/>
                  <a:gd name="adj2" fmla="val 23041"/>
                  <a:gd name="adj3" fmla="val 25000"/>
                  <a:gd name="adj4" fmla="val 43750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887412" y="354624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100%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843565" y="3558864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100%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030375" y="456929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49%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36328" y="456929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51%</a:t>
                </a:r>
              </a:p>
            </p:txBody>
          </p:sp>
        </p:grpSp>
      </p:grp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445729" y="5381144"/>
            <a:ext cx="11305256" cy="6666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Товарищество не имеет дочерних компаний.</a:t>
            </a:r>
          </a:p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1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E26496AE-A19D-48C3-B64B-565D9084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 (продолжение)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79376" y="1186843"/>
            <a:ext cx="4968552" cy="30342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Основная деятельность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Товарищества - оказание услуг по транспортировке нефти по магистральному трубопроводу «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-Атырау».</a:t>
            </a:r>
          </a:p>
          <a:p>
            <a:pPr marL="0" indent="0" algn="just"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Магистральный нефтепровод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–Атырау» предназначен для транспортировки нефти западно-казахстанского региона Республики в западном и восточном направлениях. Начальным пунктом приема-сдачи нефти магистрального нефтепровода является ГНПС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в поселке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конечным пунктом – НПС им. «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Н.Шманова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 в городе Атырау.</a:t>
            </a:r>
          </a:p>
          <a:p>
            <a:pPr marL="0" indent="0" algn="just">
              <a:buNone/>
              <a:defRPr/>
            </a:pPr>
            <a:endParaRPr lang="ru-RU" alt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1 июля 2021 года реализована возможность перекачки нефти в реверсном направлении – из Атырау в </a:t>
            </a:r>
            <a:r>
              <a:rPr lang="ru-RU" alt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64233"/>
              </p:ext>
            </p:extLst>
          </p:nvPr>
        </p:nvGraphicFramePr>
        <p:xfrm>
          <a:off x="5610844" y="1268760"/>
          <a:ext cx="6173788" cy="2947811"/>
        </p:xfrm>
        <a:graphic>
          <a:graphicData uri="http://schemas.openxmlformats.org/drawingml/2006/table">
            <a:tbl>
              <a:tblPr/>
              <a:tblGrid>
                <a:gridCol w="569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2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Ед. изм.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Протяженность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455,10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Производительность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млн.т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/год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6,0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Диаметр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Толщина стенки трубы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7.1-12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Материал трубы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сталь Х65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API 5L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Максимальное давление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мПа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6.4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5610844" y="1052736"/>
            <a:ext cx="617378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Параметры магистрального нефтепровода 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1384" y="4797152"/>
            <a:ext cx="11233248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2011 году утвержден Приказом АРЕМ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от 7 ноября 2011г. № 351-ОД удельный тариф в размере 5 912 тенге за 1 тонну на 1000 км сроком ввода с 1 января 2012 года.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Приказом АРЕМ от 19 января 2012г.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№ 8-ОД о внесении изменений в Приказ АРЕМ от 7 ноября 2011г. № 351-ОД удельный тариф в размере 5 912 тенге за 1 тонну на 1000 км вступил в действие с 1 апреля 2012 года.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Приказом ДКРЕМ от 26 ноября 2021г.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№132-ОД была утверждена тарифная смета с учетом изменений на 2021 год.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51384" y="4511952"/>
            <a:ext cx="1123324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</a:t>
            </a:r>
            <a:r>
              <a:rPr lang="en-US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услуг по транспортировке нефти по магистральному трубопроводу 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</a:t>
            </a:r>
          </a:p>
        </p:txBody>
      </p:sp>
    </p:spTree>
    <p:extLst>
      <p:ext uri="{BB962C8B-B14F-4D97-AF65-F5344CB8AC3E}">
        <p14:creationId xmlns:p14="http://schemas.microsoft.com/office/powerpoint/2010/main" val="279159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Инвестиционная программа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9376" y="1196752"/>
            <a:ext cx="11305256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Совместным приказом Министерства энергетики РК от 29 апреля 2016 года и КРЕМ от 14 апреля 2016 года была утверждена Инвестиционная программа Товарищества на 2016-2020 годы.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Вместе с тем,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до 2018 года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из-за отсутствия подтверждения ресурсной базы, Участниками Товарищества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инвестиционное решение по реализации Проекта реверса не принималось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Проект был одобрен Участником с китайской стороны только в мае 2018 года. С казахстанской стороны Проект реверса был одобрен решениями инвестиционных комитетов АО «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КазТрансОйл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(протокол от 25 апреля 2018 года), АО НК «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КазМунайГаз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(протокол от 12 июня 2018 года) и </a:t>
            </a:r>
            <a:b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Самрук-Казына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(протокол от 10 июля 2018 года).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Инвестиционную программу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вошли инвестиции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рамках реализации Проекта реверса участка нефтепровода «</a:t>
            </a:r>
            <a:r>
              <a:rPr lang="ru-RU" alt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-Атырау» до 6 млн. тонн в год в рамках Проекта «Вторая очередь второго этапа строительства нефтепровода Казахстан-Китай. Увеличение производительности до 20 млн. тонн/год» (далее - проект Реверса)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 общую сумму 22,5 млрд. тенге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Основным условием реализации проекта Реверса является обеспечение ресурсной базой - наличие долгосрочных объемов западноказахстанской нефти для транспортировки на отечественные НПЗ и на экспорт в КНР.</a:t>
            </a:r>
          </a:p>
          <a:p>
            <a:pPr marL="0" indent="358775" algn="just" defTabSz="355600">
              <a:buNone/>
            </a:pPr>
            <a:endParaRPr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отметить, 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что утвержденный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тариф от 2011 года </a:t>
            </a:r>
            <a:r>
              <a:rPr lang="ru-RU" altLang="ru-RU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не учитывает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и не мог объективно учитывать затраты на реализацию утвержденной инвестиционной программы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на 2016-2020 годы, вследствие чего реализация данной инвестиционной программы идет за счет прибыли и амортизационных отчислений Товарищества.</a:t>
            </a: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endParaRPr lang="en-US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Товарищество не имеет новой инвестиционной программы, утвержденной уполномоченным и государственным органами на 2021 год. В настоящее время Товарищество завершает реализацию ранее утвержденного проекта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Реверса.</a:t>
            </a: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По факту 2021 года Товариществом с целью завершения проекта Реверса на капитальные вложения были направлены средства за счет прибыли и амортизационных отчислений Товарищества.</a:t>
            </a:r>
          </a:p>
          <a:p>
            <a:pPr marL="0" indent="0" algn="just" defTabSz="355600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alt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419462"/>
              </p:ext>
            </p:extLst>
          </p:nvPr>
        </p:nvGraphicFramePr>
        <p:xfrm>
          <a:off x="551382" y="5250904"/>
          <a:ext cx="1116124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4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4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4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год</a:t>
                      </a: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год</a:t>
                      </a: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год</a:t>
                      </a: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год</a:t>
                      </a: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</a:t>
                      </a: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5 798,3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4 975,7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8 136,4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1 632,1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1 993,4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1 861,2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8 413,2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9 945,6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8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Инвестиционная программа (продолжение)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9376" y="1152493"/>
            <a:ext cx="11305256" cy="44367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	Цель реализации проекта Реверса.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Достижение перекачки нефти в реверсном направлении в объеме до 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млн.тонн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 год по магистральному нефтепроводу «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Кенкияк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-Атырау» для обеспечения подачи западно-казахстанской нефти на НПЗ Республики и увеличения  экспорта нефти в КНР. В связи со снижением объемов добычи на актюбинских и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кумкольских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месторождениях необходим реверс поставок нефти с западного региона с целью обеспечения западно-казахстанской нефтью НПЗ Республики Казахстан, что создаст условия для обеспечения внутреннего рынка Республики нефтепродуктами.</a:t>
            </a:r>
          </a:p>
          <a:p>
            <a:pPr marL="0" indent="0" algn="just" defTabSz="35560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355600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	Основание для реализации проекта «Реверс».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Соглашение между Правительством Республики Казахстан и правительством Китайской Народной Республики о некоторых вопросах сотрудничества при развитии и эксплуатации нефтепровода «Казахстан-Китай», ратифицированное Законом РК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17 октября 2013 года №136-V, согласно которому стороны должны увеличить пропускную способность участков нефтепровода «Казахстан-Китай» в соответствии с обоснованными объемами поставок нефти на внутренний рынок и на экспорт.</a:t>
            </a:r>
          </a:p>
          <a:p>
            <a:pPr marL="0" indent="0" algn="just" defTabSz="35560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Текущий статус проекта «Реверс».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текущему моменту завершены все мероприятия и введены в эксплуатацию:</a:t>
            </a:r>
          </a:p>
          <a:p>
            <a:pPr marL="355600" indent="184150" algn="just"/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1-й пусковой комплекс (объекты ЕРС-1), акт приемки объектов в эксплуатацию подписан 15.06.2020</a:t>
            </a:r>
            <a:r>
              <a:rPr lang="en-US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года;</a:t>
            </a:r>
          </a:p>
          <a:p>
            <a:pPr marL="355600" indent="185738" algn="just"/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2-й пусковой комплекс (объекты технологического назначения НПС «Аман»), акт приемки объектов в эксплуатацию подписан 30.06.2021 года;</a:t>
            </a:r>
          </a:p>
          <a:p>
            <a:pPr marL="355600" indent="185738" algn="just"/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объекты печей подогрева, акт приемки объектов в эксплуатацию подписан 29.10.2021 года.</a:t>
            </a:r>
          </a:p>
          <a:p>
            <a:pPr marL="0" indent="358775" algn="just">
              <a:buNone/>
            </a:pPr>
            <a:r>
              <a:rPr lang="ru-RU" sz="1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 1 июля 2021 года обеспечена возможность перекачки нефти в реверсном направлении через технологические объекты НПС «Аман». </a:t>
            </a:r>
            <a:r>
              <a:rPr lang="en-US" sz="1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1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1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Все оборудование работает в штатном режиме.</a:t>
            </a:r>
            <a:endParaRPr lang="en-US" sz="12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358775" algn="just">
              <a:buNone/>
            </a:pPr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работе остаются:</a:t>
            </a:r>
          </a:p>
          <a:p>
            <a:pPr marL="541338" indent="-171450" algn="just"/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объекты 3-го пускового комплекса (объекты административно-бытового назначения), которые не влияют на перекачку нефти;</a:t>
            </a:r>
          </a:p>
          <a:p>
            <a:pPr marL="541338" indent="-171450" algn="just"/>
            <a:r>
              <a:rPr lang="ru-RU" sz="1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объекты подводящего газопровода. </a:t>
            </a:r>
          </a:p>
        </p:txBody>
      </p:sp>
    </p:spTree>
    <p:extLst>
      <p:ext uri="{BB962C8B-B14F-4D97-AF65-F5344CB8AC3E}">
        <p14:creationId xmlns:p14="http://schemas.microsoft.com/office/powerpoint/2010/main" val="318905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тарифной сметы за 2021 год (себестоимость)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153489"/>
              </p:ext>
            </p:extLst>
          </p:nvPr>
        </p:nvGraphicFramePr>
        <p:xfrm>
          <a:off x="300506" y="996280"/>
          <a:ext cx="1160145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Лист" r:id="rId5" imgW="11601487" imgH="4952905" progId="Excel.Sheet.12">
                  <p:embed/>
                </p:oleObj>
              </mc:Choice>
              <mc:Fallback>
                <p:oleObj name="Лист" r:id="rId5" imgW="11601487" imgH="49529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0506" y="996280"/>
                        <a:ext cx="11601450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287930" y="6076815"/>
            <a:ext cx="110398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факту 2021 года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отсутствуют неисполненные статьи затрат по себестоимости более чем на 5 процентов от размеров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предусмотренных утвержденной тарифной сметой.</a:t>
            </a:r>
          </a:p>
        </p:txBody>
      </p:sp>
    </p:spTree>
    <p:extLst>
      <p:ext uri="{BB962C8B-B14F-4D97-AF65-F5344CB8AC3E}">
        <p14:creationId xmlns:p14="http://schemas.microsoft.com/office/powerpoint/2010/main" val="372216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тарифной сметы за 2021 год (расходы периода)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287930" y="6218148"/>
            <a:ext cx="110398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факту 2021 года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отсутствуют неисполненные статьи затрат по расходам периода более чем на 5 процентов от размеров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предусмотренных утвержденной тарифной сметой.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066601"/>
              </p:ext>
            </p:extLst>
          </p:nvPr>
        </p:nvGraphicFramePr>
        <p:xfrm>
          <a:off x="295275" y="1002754"/>
          <a:ext cx="11601450" cy="516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Лист" r:id="rId5" imgW="11601487" imgH="5162645" progId="Excel.Sheet.12">
                  <p:embed/>
                </p:oleObj>
              </mc:Choice>
              <mc:Fallback>
                <p:oleObj name="Лист" r:id="rId5" imgW="11601487" imgH="51626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275" y="1002754"/>
                        <a:ext cx="11601450" cy="516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005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Финансово-экономические показатели </a:t>
            </a:r>
          </a:p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за 2021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215720"/>
              </p:ext>
            </p:extLst>
          </p:nvPr>
        </p:nvGraphicFramePr>
        <p:xfrm>
          <a:off x="6622714" y="1468607"/>
          <a:ext cx="5040560" cy="2870468"/>
        </p:xfrm>
        <a:graphic>
          <a:graphicData uri="http://schemas.openxmlformats.org/drawingml/2006/table">
            <a:tbl>
              <a:tblPr/>
              <a:tblGrid>
                <a:gridCol w="3907724">
                  <a:extLst>
                    <a:ext uri="{9D8B030D-6E8A-4147-A177-3AD203B41FA5}">
                      <a16:colId xmlns:a16="http://schemas.microsoft.com/office/drawing/2014/main" val="4189587060"/>
                    </a:ext>
                  </a:extLst>
                </a:gridCol>
                <a:gridCol w="1132836">
                  <a:extLst>
                    <a:ext uri="{9D8B030D-6E8A-4147-A177-3AD203B41FA5}">
                      <a16:colId xmlns:a16="http://schemas.microsoft.com/office/drawing/2014/main" val="2899058242"/>
                    </a:ext>
                  </a:extLst>
                </a:gridCol>
              </a:tblGrid>
              <a:tr h="42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показателей,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за 2021 год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34819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ДОХОДЫ всего, в том числе: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11,4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41168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доход от основной деятельности  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10,2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2245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доход от финансирования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11289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прочие доходы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78052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РАСХОДЫ всего, в том числе: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8,5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3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себестоимость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6,5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91052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административные расходы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67124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расходы на финансирование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195505"/>
                  </a:ext>
                </a:extLst>
              </a:tr>
              <a:tr h="10488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прочие расходы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21759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Корпоративный подоходный налог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03592"/>
                  </a:ext>
                </a:extLst>
              </a:tr>
              <a:tr h="1098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Итоговая прибыль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768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29241"/>
              </p:ext>
            </p:extLst>
          </p:nvPr>
        </p:nvGraphicFramePr>
        <p:xfrm>
          <a:off x="628650" y="1502433"/>
          <a:ext cx="4888210" cy="2018683"/>
        </p:xfrm>
        <a:graphic>
          <a:graphicData uri="http://schemas.openxmlformats.org/drawingml/2006/table">
            <a:tbl>
              <a:tblPr/>
              <a:tblGrid>
                <a:gridCol w="3547894">
                  <a:extLst>
                    <a:ext uri="{9D8B030D-6E8A-4147-A177-3AD203B41FA5}">
                      <a16:colId xmlns:a16="http://schemas.microsoft.com/office/drawing/2014/main" val="2564622290"/>
                    </a:ext>
                  </a:extLst>
                </a:gridCol>
                <a:gridCol w="1340316">
                  <a:extLst>
                    <a:ext uri="{9D8B030D-6E8A-4147-A177-3AD203B41FA5}">
                      <a16:colId xmlns:a16="http://schemas.microsoft.com/office/drawing/2014/main" val="2306415135"/>
                    </a:ext>
                  </a:extLst>
                </a:gridCol>
              </a:tblGrid>
              <a:tr h="458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показателей,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за 2021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10372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АКТИВЫ всего, 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18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Краткосрочные активы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2284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Долгосрочные активы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5922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ПАССИВЫ всего, 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76158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Краткосрочные обязательства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1395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Долгосрочные обязательства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954170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Капитал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54,28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154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623392" y="4686235"/>
            <a:ext cx="110398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Финансово-экономические показатели детально отражены в финансовой отчетности Товарищества за 2021 год. Финансовая отчетность Товарищества была подготовлена в соответствии с Международными стандартами финансовой отчетности и подтверждена аудиторским отчетом независимого аудитора.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622714" y="1237159"/>
            <a:ext cx="5040560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Сокращенный отчет о доходах и расходах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20316" y="1268760"/>
            <a:ext cx="4896544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Сокращенный бухгалтерский баланс </a:t>
            </a:r>
          </a:p>
        </p:txBody>
      </p:sp>
    </p:spTree>
    <p:extLst>
      <p:ext uri="{BB962C8B-B14F-4D97-AF65-F5344CB8AC3E}">
        <p14:creationId xmlns:p14="http://schemas.microsoft.com/office/powerpoint/2010/main" val="161543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об объемах предоставляемых услуг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850" y="874712"/>
            <a:ext cx="11244758" cy="37064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 отчетный период было транспортировано 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4 277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тыс.тонн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нефти, в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экспорт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572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тыс.тонн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внутренний рынок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705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тыс.тонн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Таким образом, соотношение составляет 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63,24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 внутренний рынок и </a:t>
            </a:r>
            <a:r>
              <a:rPr lang="en-US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36,76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 экспорт.</a:t>
            </a:r>
          </a:p>
          <a:p>
            <a:pPr indent="342900" algn="just">
              <a:spcBef>
                <a:spcPts val="0"/>
              </a:spcBef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отчетном периоде услугами Товарищества по транспортировке нефти воспользовались </a:t>
            </a:r>
            <a:b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компания-грузоотправитель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Наибольшая доля транспортируемой нефти принадлежит: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Мангистаумунайгаз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«СНПС-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Актобемунайгаз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        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Эмбамунайгаз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- 1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КоЖан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- 4,52%;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«Сагиз Петролеум Компани» - 4,22%;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«КМК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Мунай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- 3,98%;                      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Петролеум» - 3,33%.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612532"/>
              </p:ext>
            </p:extLst>
          </p:nvPr>
        </p:nvGraphicFramePr>
        <p:xfrm>
          <a:off x="623392" y="4688680"/>
          <a:ext cx="5223348" cy="1044576"/>
        </p:xfrm>
        <a:graphic>
          <a:graphicData uri="http://schemas.openxmlformats.org/drawingml/2006/table">
            <a:tbl>
              <a:tblPr/>
              <a:tblGrid>
                <a:gridCol w="313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ГРУЗООБОРОТ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590,20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Внутренний рынок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1 136,13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ОБЩИЙ ИТОГ ГРУЗООБОРОТА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726,34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571545"/>
              </p:ext>
            </p:extLst>
          </p:nvPr>
        </p:nvGraphicFramePr>
        <p:xfrm>
          <a:off x="6094413" y="4718844"/>
          <a:ext cx="5223348" cy="1014412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Внутренний рынок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ОБЩИЙ ИТОГ ДОХОДА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kk-K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1178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30067</TotalTime>
  <Words>785</Words>
  <Application>Microsoft Office PowerPoint</Application>
  <PresentationFormat>Широкоэкранный</PresentationFormat>
  <Paragraphs>228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PT Sans</vt:lpstr>
      <vt:lpstr>Tahoma</vt:lpstr>
      <vt:lpstr>Times New Roman</vt:lpstr>
      <vt:lpstr>1_Тема Office</vt:lpstr>
      <vt:lpstr>Лист</vt:lpstr>
      <vt:lpstr>ОТЧЕТ ЗА 2021 ГОД О ДЕЯТЕЛЬНОСТИ ТОО «МУНАЙТАС» ПО ПРЕДОСТАВЛЕНИЮ РЕГУЛИРУЕМЫХ УСЛУГ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Askar Nurseitov [Аскар Нурсеитов]</dc:creator>
  <cp:lastModifiedBy>Tlekzhan Nassypbayev</cp:lastModifiedBy>
  <cp:revision>2487</cp:revision>
  <cp:lastPrinted>2022-02-23T09:03:37Z</cp:lastPrinted>
  <dcterms:created xsi:type="dcterms:W3CDTF">2015-03-04T12:29:32Z</dcterms:created>
  <dcterms:modified xsi:type="dcterms:W3CDTF">2022-03-28T05:32:27Z</dcterms:modified>
</cp:coreProperties>
</file>