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08" r:id="rId2"/>
    <p:sldId id="622" r:id="rId3"/>
    <p:sldId id="666" r:id="rId4"/>
    <p:sldId id="625" r:id="rId5"/>
    <p:sldId id="668" r:id="rId6"/>
    <p:sldId id="627" r:id="rId7"/>
    <p:sldId id="671" r:id="rId8"/>
    <p:sldId id="670" r:id="rId9"/>
    <p:sldId id="672" r:id="rId10"/>
    <p:sldId id="676" r:id="rId11"/>
    <p:sldId id="675" r:id="rId12"/>
    <p:sldId id="674" r:id="rId13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 userDrawn="1">
          <p15:clr>
            <a:srgbClr val="A4A3A4"/>
          </p15:clr>
        </p15:guide>
        <p15:guide id="2" pos="7469" userDrawn="1">
          <p15:clr>
            <a:srgbClr val="A4A3A4"/>
          </p15:clr>
        </p15:guide>
        <p15:guide id="3" orient="horz" pos="4292" userDrawn="1">
          <p15:clr>
            <a:srgbClr val="A4A3A4"/>
          </p15:clr>
        </p15:guide>
        <p15:guide id="4" orient="horz" pos="4320" userDrawn="1">
          <p15:clr>
            <a:srgbClr val="A4A3A4"/>
          </p15:clr>
        </p15:guide>
        <p15:guide id="5" pos="7679" userDrawn="1">
          <p15:clr>
            <a:srgbClr val="A4A3A4"/>
          </p15:clr>
        </p15:guide>
        <p15:guide id="7" orient="horz" pos="3884" userDrawn="1">
          <p15:clr>
            <a:srgbClr val="A4A3A4"/>
          </p15:clr>
        </p15:guide>
        <p15:guide id="9" pos="3780" userDrawn="1">
          <p15:clr>
            <a:srgbClr val="A4A3A4"/>
          </p15:clr>
        </p15:guide>
        <p15:guide id="11" orient="horz" pos="4247" userDrawn="1">
          <p15:clr>
            <a:srgbClr val="A4A3A4"/>
          </p15:clr>
        </p15:guide>
        <p15:guide id="12" pos="3840" userDrawn="1">
          <p15:clr>
            <a:srgbClr val="A4A3A4"/>
          </p15:clr>
        </p15:guide>
        <p15:guide id="13" orient="horz" pos="2568" userDrawn="1">
          <p15:clr>
            <a:srgbClr val="A4A3A4"/>
          </p15:clr>
        </p15:guide>
        <p15:guide id="15" orient="horz" pos="2341" userDrawn="1">
          <p15:clr>
            <a:srgbClr val="A4A3A4"/>
          </p15:clr>
        </p15:guide>
        <p15:guide id="16" orient="horz" pos="1026" userDrawn="1">
          <p15:clr>
            <a:srgbClr val="A4A3A4"/>
          </p15:clr>
        </p15:guide>
        <p15:guide id="17" orient="horz" pos="4156" userDrawn="1">
          <p15:clr>
            <a:srgbClr val="A4A3A4"/>
          </p15:clr>
        </p15:guide>
        <p15:guide id="18" orient="horz" pos="29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Sardzhveladze" initials="A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279"/>
    <a:srgbClr val="373D81"/>
    <a:srgbClr val="A69477"/>
    <a:srgbClr val="B7A68A"/>
    <a:srgbClr val="B7A6BD"/>
    <a:srgbClr val="008000"/>
    <a:srgbClr val="006600"/>
    <a:srgbClr val="FFFFCC"/>
    <a:srgbClr val="043562"/>
    <a:srgbClr val="042A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6" autoAdjust="0"/>
    <p:restoredTop sz="86432" autoAdjust="0"/>
  </p:normalViewPr>
  <p:slideViewPr>
    <p:cSldViewPr>
      <p:cViewPr varScale="1">
        <p:scale>
          <a:sx n="108" d="100"/>
          <a:sy n="108" d="100"/>
        </p:scale>
        <p:origin x="636" y="132"/>
      </p:cViewPr>
      <p:guideLst>
        <p:guide orient="horz" pos="754"/>
        <p:guide pos="7469"/>
        <p:guide orient="horz" pos="4292"/>
        <p:guide orient="horz" pos="4320"/>
        <p:guide pos="7679"/>
        <p:guide orient="horz" pos="3884"/>
        <p:guide pos="3780"/>
        <p:guide orient="horz" pos="4247"/>
        <p:guide pos="3840"/>
        <p:guide orient="horz" pos="2568"/>
        <p:guide orient="horz" pos="2341"/>
        <p:guide orient="horz" pos="1026"/>
        <p:guide orient="horz" pos="4156"/>
        <p:guide orient="horz" pos="29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3744" y="-120"/>
      </p:cViewPr>
      <p:guideLst>
        <p:guide orient="horz" pos="3107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627" y="3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/>
          <a:lstStyle>
            <a:lvl1pPr algn="r">
              <a:defRPr sz="1200"/>
            </a:lvl1pPr>
          </a:lstStyle>
          <a:p>
            <a:fld id="{186D6F55-A11F-4DDC-9D20-EEA9A283C8C7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0950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627" y="9370950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 anchor="b"/>
          <a:lstStyle>
            <a:lvl1pPr algn="r">
              <a:defRPr sz="1200"/>
            </a:lvl1pPr>
          </a:lstStyle>
          <a:p>
            <a:fld id="{2605430A-D751-4BB0-8CE8-FD9303CA5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8100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9" y="2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/>
          <a:lstStyle>
            <a:lvl1pPr algn="r">
              <a:defRPr sz="1200"/>
            </a:lvl1pPr>
          </a:lstStyle>
          <a:p>
            <a:fld id="{D68D9B8D-DF36-499C-8990-550C33EE2CD4}" type="datetimeFigureOut">
              <a:rPr lang="ru-RU" smtClean="0"/>
              <a:pPr/>
              <a:t>17.04.2024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75" tIns="45088" rIns="90175" bIns="4508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2"/>
            <a:ext cx="5388610" cy="4439841"/>
          </a:xfrm>
          <a:prstGeom prst="rect">
            <a:avLst/>
          </a:prstGeom>
        </p:spPr>
        <p:txBody>
          <a:bodyPr vert="horz" lIns="90175" tIns="45088" rIns="90175" bIns="4508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9" y="9371287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 anchor="b"/>
          <a:lstStyle>
            <a:lvl1pPr algn="r">
              <a:defRPr sz="1200"/>
            </a:lvl1pPr>
          </a:lstStyle>
          <a:p>
            <a:fld id="{2BBFE662-F22C-4A05-BDEB-E91158B9B8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63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0963" y="741363"/>
            <a:ext cx="657383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5316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453337"/>
            <a:ext cx="28448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86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3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21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8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41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34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0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66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63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1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9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79376" y="1700808"/>
            <a:ext cx="11305256" cy="3079954"/>
          </a:xfrm>
          <a:prstGeom prst="rect">
            <a:avLst/>
          </a:prstGeom>
          <a:solidFill>
            <a:srgbClr val="F2F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839415" y="1839855"/>
            <a:ext cx="10585175" cy="2801860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3406775" algn="l"/>
              </a:tabLst>
            </a:pPr>
            <a:r>
              <a:rPr lang="ru-RU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ОТЧЕТ ЗА 2023 ГОД</a:t>
            </a:r>
            <a:br>
              <a:rPr lang="ru-RU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 ДЕЯТЕЛЬНОСТИ ТОО «СЗТК «МУНАЙТАС»</a:t>
            </a:r>
            <a:br>
              <a:rPr lang="ru-RU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ПРЕДОСТАВЛЕНИЮ РЕГУЛИРУЕМЫХ УСЛУГ</a:t>
            </a:r>
            <a:endParaRPr lang="ru-RU" altLang="ru-RU" sz="2800" i="1" spc="120" dirty="0">
              <a:solidFill>
                <a:srgbClr val="3B3D79"/>
              </a:solidFill>
              <a:latin typeface="PT Sans" panose="020B0503020203020204" pitchFamily="34" charset="-52"/>
              <a:ea typeface="+mn-ea"/>
              <a:cs typeface="Arial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15779" y="6112911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Алматы, 2024 год</a:t>
            </a:r>
          </a:p>
        </p:txBody>
      </p:sp>
    </p:spTree>
    <p:extLst>
      <p:ext uri="{BB962C8B-B14F-4D97-AF65-F5344CB8AC3E}">
        <p14:creationId xmlns:p14="http://schemas.microsoft.com/office/powerpoint/2010/main" val="58182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потребителями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A771660-362E-A889-9EBD-6515A947DBB5}"/>
              </a:ext>
            </a:extLst>
          </p:cNvPr>
          <p:cNvSpPr txBox="1">
            <a:spLocks noChangeArrowheads="1"/>
          </p:cNvSpPr>
          <p:nvPr/>
        </p:nvSpPr>
        <p:spPr>
          <a:xfrm>
            <a:off x="323850" y="874712"/>
            <a:ext cx="11244758" cy="42104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spcBef>
                <a:spcPts val="0"/>
              </a:spcBef>
              <a:buFontTx/>
              <a:buNone/>
              <a:defRPr/>
            </a:pP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80000"/>
              </a:lnSpc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Основная работа с потребителями регулируемых услуг, заключается в равноправном предоставлении грузоотправителям возможности транспортировки нефти по магистральному нефтепроводу «Кенкияк-Атырау», в соответствии с заключенными договорами.</a:t>
            </a:r>
          </a:p>
          <a:p>
            <a:pPr indent="342900" algn="just">
              <a:lnSpc>
                <a:spcPct val="80000"/>
              </a:lnSpc>
              <a:defRPr/>
            </a:pP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80000"/>
              </a:lnSpc>
              <a:buNone/>
              <a:defRPr/>
            </a:pP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Качество предоставляемых услуг обеспечивается:</a:t>
            </a:r>
          </a:p>
          <a:p>
            <a:pPr marL="623888" algn="just">
              <a:lnSpc>
                <a:spcPct val="80000"/>
              </a:lnSpc>
              <a:defRPr/>
            </a:pP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4525" indent="-285750" algn="just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использованием в работе современных методов измерения количества нефти </a:t>
            </a:r>
            <a:b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(УУН - массовый метод, т.е. ведение учета нефти по массе, не по объему);</a:t>
            </a:r>
          </a:p>
          <a:p>
            <a:pPr marL="644525" indent="-285750" algn="just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4525" indent="-285750" algn="just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вневедомственной охраной объектов магистрального нефтепровода;</a:t>
            </a:r>
          </a:p>
          <a:p>
            <a:pPr marL="644525" indent="-285750" algn="just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4525" indent="-285750" algn="just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оперативным контролем за работой нефтепровода (система СКАДА, КОПС);</a:t>
            </a:r>
          </a:p>
          <a:p>
            <a:pPr marL="644525" indent="-285750" algn="just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4525" indent="-285750" algn="just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периодическим проведением диагностики объектов магистрального нефтепровода, что позволяет определить пространственное положение трубопровода с привязкой к координатам обнаруженных дефектов с точностью до 0,5 метров.</a:t>
            </a:r>
          </a:p>
        </p:txBody>
      </p:sp>
    </p:spTree>
    <p:extLst>
      <p:ext uri="{BB962C8B-B14F-4D97-AF65-F5344CB8AC3E}">
        <p14:creationId xmlns:p14="http://schemas.microsoft.com/office/powerpoint/2010/main" val="2153382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на 202</a:t>
            </a:r>
            <a:r>
              <a:rPr lang="en-US" b="1" spc="12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b="1" spc="12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</a:p>
        </p:txBody>
      </p:sp>
      <p:sp>
        <p:nvSpPr>
          <p:cNvPr id="2" name="Oval 4">
            <a:extLst>
              <a:ext uri="{FF2B5EF4-FFF2-40B4-BE49-F238E27FC236}">
                <a16:creationId xmlns:a16="http://schemas.microsoft.com/office/drawing/2014/main" id="{34FCE09E-39AE-BCC1-061F-5CFB3ADAF304}"/>
              </a:ext>
            </a:extLst>
          </p:cNvPr>
          <p:cNvSpPr/>
          <p:nvPr/>
        </p:nvSpPr>
        <p:spPr>
          <a:xfrm>
            <a:off x="1046953" y="1743503"/>
            <a:ext cx="381743" cy="405045"/>
          </a:xfrm>
          <a:prstGeom prst="ellipse">
            <a:avLst/>
          </a:prstGeom>
          <a:solidFill>
            <a:srgbClr val="2E3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FA8005-1CDF-E78B-BD73-340CADF145FA}"/>
              </a:ext>
            </a:extLst>
          </p:cNvPr>
          <p:cNvSpPr txBox="1"/>
          <p:nvPr/>
        </p:nvSpPr>
        <p:spPr>
          <a:xfrm>
            <a:off x="1535034" y="2348880"/>
            <a:ext cx="944928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и координация работ по охране труда, обеспечение профилактической  работы по предупреждению производственного травматизма;</a:t>
            </a:r>
          </a:p>
        </p:txBody>
      </p:sp>
      <p:sp>
        <p:nvSpPr>
          <p:cNvPr id="4" name="Oval 4">
            <a:extLst>
              <a:ext uri="{FF2B5EF4-FFF2-40B4-BE49-F238E27FC236}">
                <a16:creationId xmlns:a16="http://schemas.microsoft.com/office/drawing/2014/main" id="{7758B6B3-13EC-B014-A6E4-362C03EE5BA7}"/>
              </a:ext>
            </a:extLst>
          </p:cNvPr>
          <p:cNvSpPr/>
          <p:nvPr/>
        </p:nvSpPr>
        <p:spPr>
          <a:xfrm>
            <a:off x="1044780" y="2458258"/>
            <a:ext cx="381743" cy="357888"/>
          </a:xfrm>
          <a:prstGeom prst="ellipse">
            <a:avLst/>
          </a:prstGeom>
          <a:solidFill>
            <a:srgbClr val="2E3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86922F-B028-1417-63DE-77DB6BEECD63}"/>
              </a:ext>
            </a:extLst>
          </p:cNvPr>
          <p:cNvSpPr txBox="1"/>
          <p:nvPr/>
        </p:nvSpPr>
        <p:spPr>
          <a:xfrm>
            <a:off x="1522780" y="1625908"/>
            <a:ext cx="10225484" cy="5355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безопасной и бесперебойной транспортировки нефти по магистральному нефтепроводу «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Кенкияк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Атырау»;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12E3F4CC-1B5F-CE8F-9A2F-E93F9F76DC7D}"/>
              </a:ext>
            </a:extLst>
          </p:cNvPr>
          <p:cNvSpPr/>
          <p:nvPr/>
        </p:nvSpPr>
        <p:spPr>
          <a:xfrm>
            <a:off x="1044780" y="3071112"/>
            <a:ext cx="381743" cy="357888"/>
          </a:xfrm>
          <a:prstGeom prst="ellipse">
            <a:avLst/>
          </a:prstGeom>
          <a:solidFill>
            <a:srgbClr val="2E3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ED620A-57A0-FD23-0728-A9595AFC0D00}"/>
              </a:ext>
            </a:extLst>
          </p:cNvPr>
          <p:cNvSpPr txBox="1"/>
          <p:nvPr/>
        </p:nvSpPr>
        <p:spPr>
          <a:xfrm>
            <a:off x="1522780" y="3068960"/>
            <a:ext cx="1022548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Завершение Проекта Реверса;</a:t>
            </a:r>
          </a:p>
        </p:txBody>
      </p:sp>
      <p:sp>
        <p:nvSpPr>
          <p:cNvPr id="8" name="Oval 4">
            <a:extLst>
              <a:ext uri="{FF2B5EF4-FFF2-40B4-BE49-F238E27FC236}">
                <a16:creationId xmlns:a16="http://schemas.microsoft.com/office/drawing/2014/main" id="{A71A3EBF-72C9-E793-2E2D-BD266018ACD2}"/>
              </a:ext>
            </a:extLst>
          </p:cNvPr>
          <p:cNvSpPr/>
          <p:nvPr/>
        </p:nvSpPr>
        <p:spPr>
          <a:xfrm>
            <a:off x="1044780" y="3645024"/>
            <a:ext cx="381743" cy="357888"/>
          </a:xfrm>
          <a:prstGeom prst="ellipse">
            <a:avLst/>
          </a:prstGeom>
          <a:solidFill>
            <a:srgbClr val="2E3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541457-376A-E012-AA12-25E2038166BF}"/>
              </a:ext>
            </a:extLst>
          </p:cNvPr>
          <p:cNvSpPr txBox="1"/>
          <p:nvPr/>
        </p:nvSpPr>
        <p:spPr>
          <a:xfrm>
            <a:off x="1522780" y="3675743"/>
            <a:ext cx="1022548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 производственной программы на 2024 – 2029 годы по капитальным вложениям;</a:t>
            </a:r>
          </a:p>
        </p:txBody>
      </p:sp>
      <p:sp>
        <p:nvSpPr>
          <p:cNvPr id="10" name="Oval 4">
            <a:extLst>
              <a:ext uri="{FF2B5EF4-FFF2-40B4-BE49-F238E27FC236}">
                <a16:creationId xmlns:a16="http://schemas.microsoft.com/office/drawing/2014/main" id="{274DCCF0-5F47-BF94-B929-EA9762E628EB}"/>
              </a:ext>
            </a:extLst>
          </p:cNvPr>
          <p:cNvSpPr/>
          <p:nvPr/>
        </p:nvSpPr>
        <p:spPr>
          <a:xfrm>
            <a:off x="1055440" y="4223240"/>
            <a:ext cx="381743" cy="357888"/>
          </a:xfrm>
          <a:prstGeom prst="ellipse">
            <a:avLst/>
          </a:prstGeom>
          <a:solidFill>
            <a:srgbClr val="2E3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BEF2A3-96DB-35FE-5B85-D508169F04DC}"/>
              </a:ext>
            </a:extLst>
          </p:cNvPr>
          <p:cNvSpPr txBox="1"/>
          <p:nvPr/>
        </p:nvSpPr>
        <p:spPr>
          <a:xfrm>
            <a:off x="1559496" y="4283804"/>
            <a:ext cx="1022548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контроля над соблюдением бюджетной дисциплины.</a:t>
            </a:r>
          </a:p>
        </p:txBody>
      </p:sp>
    </p:spTree>
    <p:extLst>
      <p:ext uri="{BB962C8B-B14F-4D97-AF65-F5344CB8AC3E}">
        <p14:creationId xmlns:p14="http://schemas.microsoft.com/office/powerpoint/2010/main" val="657123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79376" y="2780928"/>
            <a:ext cx="11028734" cy="7540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ru-RU" altLang="ru-RU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altLang="ru-RU" sz="4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endParaRPr lang="ru-RU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1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38170" y="6425480"/>
            <a:ext cx="48577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b="1" spc="-1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Номер слайда 3">
            <a:extLst>
              <a:ext uri="{FF2B5EF4-FFF2-40B4-BE49-F238E27FC236}">
                <a16:creationId xmlns:a16="http://schemas.microsoft.com/office/drawing/2014/main" id="{C904D314-BEE9-457F-873B-EA5A9F4B2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326904" y="28497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сведения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441785" y="1193695"/>
            <a:ext cx="11305256" cy="22018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11 декабря 2001 года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образовано АО «Северо-Западная Трубопроводная Компания «</a:t>
            </a:r>
            <a:r>
              <a:rPr lang="ru-RU" alt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МунайТас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en-US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FontTx/>
              <a:buNone/>
              <a:defRPr/>
            </a:pP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 января 2004 года компания </a:t>
            </a: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включена в Государственный регистр субъектов естественной монополии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Республики Казахстан.</a:t>
            </a:r>
          </a:p>
          <a:p>
            <a:pPr marL="0" indent="0" algn="just">
              <a:lnSpc>
                <a:spcPct val="80000"/>
              </a:lnSpc>
              <a:buFontTx/>
              <a:buNone/>
              <a:defRPr/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24 июля 2018 года 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АО «Северо-Западная трубопроводная компания «</a:t>
            </a:r>
            <a:r>
              <a:rPr lang="ru-RU" alt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МунайТас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преобразовано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товарищество с ограниченной ответственностью 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«Северо-Западная трубопроводная компания «</a:t>
            </a:r>
            <a:r>
              <a:rPr lang="ru-RU" alt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МунайТас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80000"/>
              </a:lnSpc>
              <a:buFontTx/>
              <a:buNone/>
              <a:defRPr/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FontTx/>
              <a:buNone/>
              <a:defRPr/>
            </a:pP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Участниками Товарищества 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являются:</a:t>
            </a:r>
          </a:p>
          <a:p>
            <a:pPr marL="0" indent="0" algn="just">
              <a:lnSpc>
                <a:spcPct val="80000"/>
              </a:lnSpc>
              <a:buFont typeface="Times New Roman" pitchFamily="18" charset="0"/>
              <a:buChar char="−"/>
              <a:defRPr/>
            </a:pP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    АО «</a:t>
            </a:r>
            <a:r>
              <a:rPr lang="ru-RU" alt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КазТрансОйл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 (51%);</a:t>
            </a:r>
          </a:p>
          <a:p>
            <a:pPr marL="0" indent="0" algn="just">
              <a:lnSpc>
                <a:spcPct val="80000"/>
              </a:lnSpc>
              <a:buFont typeface="Times New Roman" pitchFamily="18" charset="0"/>
              <a:buChar char="−"/>
              <a:defRPr/>
            </a:pP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    компания «</a:t>
            </a:r>
            <a:r>
              <a:rPr lang="en-US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CNPC Exploration and Development Company Ltd.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 (</a:t>
            </a:r>
            <a:r>
              <a:rPr lang="en-US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%).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ru-RU" alt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446169" y="3694935"/>
            <a:ext cx="5386135" cy="1678281"/>
            <a:chOff x="436328" y="3647903"/>
            <a:chExt cx="5386135" cy="1678281"/>
          </a:xfrm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3202863" y="3647903"/>
              <a:ext cx="2553327" cy="720080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CNPC Exploration and Development Company Ltd.</a:t>
              </a:r>
              <a:endParaRPr lang="ru-RU" sz="1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537231" y="3660252"/>
              <a:ext cx="2534410" cy="720080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АО «</a:t>
              </a:r>
              <a:r>
                <a:rPr lang="ru-RU" b="1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КазТрансОйл</a:t>
              </a:r>
              <a:r>
                <a:rPr lang="ru-RU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»</a:t>
              </a: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1858053" y="4606104"/>
              <a:ext cx="2553327" cy="720080"/>
            </a:xfrm>
            <a:prstGeom prst="round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ТОО «СЗТК «</a:t>
              </a:r>
              <a:r>
                <a:rPr lang="ru-RU" b="1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МунайТас</a:t>
              </a:r>
              <a:r>
                <a:rPr lang="ru-RU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»</a:t>
              </a:r>
            </a:p>
          </p:txBody>
        </p:sp>
        <p:sp>
          <p:nvSpPr>
            <p:cNvPr id="5" name="Стрелка углом 4"/>
            <p:cNvSpPr/>
            <p:nvPr/>
          </p:nvSpPr>
          <p:spPr>
            <a:xfrm rot="10800000">
              <a:off x="4469820" y="4509120"/>
              <a:ext cx="668302" cy="648312"/>
            </a:xfrm>
            <a:prstGeom prst="ben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0" name="Стрелка углом 59"/>
            <p:cNvSpPr/>
            <p:nvPr/>
          </p:nvSpPr>
          <p:spPr>
            <a:xfrm rot="10800000" flipH="1">
              <a:off x="1126136" y="4509120"/>
              <a:ext cx="680765" cy="648312"/>
            </a:xfrm>
            <a:prstGeom prst="bentArrow">
              <a:avLst>
                <a:gd name="adj1" fmla="val 25000"/>
                <a:gd name="adj2" fmla="val 23041"/>
                <a:gd name="adj3" fmla="val 25000"/>
                <a:gd name="adj4" fmla="val 4375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030375" y="4569293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ln w="0"/>
                  <a:solidFill>
                    <a:srgbClr val="2E3279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49%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36328" y="4569293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ln w="0"/>
                  <a:solidFill>
                    <a:srgbClr val="2E3279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51%</a:t>
              </a:r>
            </a:p>
          </p:txBody>
        </p:sp>
      </p:grpSp>
      <p:sp>
        <p:nvSpPr>
          <p:cNvPr id="64" name="Rectangle 3"/>
          <p:cNvSpPr txBox="1">
            <a:spLocks noChangeArrowheads="1"/>
          </p:cNvSpPr>
          <p:nvPr/>
        </p:nvSpPr>
        <p:spPr>
          <a:xfrm>
            <a:off x="445729" y="5381144"/>
            <a:ext cx="11305256" cy="66667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u-RU" alt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Товарищество не имеет дочерних компаний, филиалов и представительств.</a:t>
            </a:r>
          </a:p>
          <a:p>
            <a:pPr marL="0" indent="0" algn="just">
              <a:buNone/>
              <a:defRPr/>
            </a:pPr>
            <a:endParaRPr lang="ru-RU" alt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1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3">
            <a:extLst>
              <a:ext uri="{FF2B5EF4-FFF2-40B4-BE49-F238E27FC236}">
                <a16:creationId xmlns:a16="http://schemas.microsoft.com/office/drawing/2014/main" id="{E26496AE-A19D-48C3-B64B-565D90845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1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326904" y="28497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сведения (продолжение)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479376" y="1186843"/>
            <a:ext cx="4968552" cy="30342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Основная деятельность 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Товарищества - оказание услуг по транспортировке нефти по магистральному трубопроводу «</a:t>
            </a:r>
            <a:r>
              <a:rPr lang="ru-RU" alt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Кенкияк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-Атырау».</a:t>
            </a:r>
          </a:p>
          <a:p>
            <a:pPr marL="0" indent="0" algn="just">
              <a:buNone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Магистральный нефтепровод «Кенкияк–Атырау» предназначен для транспортировки нефти западно-казахстанского региона республики в западном и восточном направлениях. Начальным пунктом приема-сдачи нефти магистрального нефтепровода является ГНПС «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Кенкияк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 в поселке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Кенкияк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конечным пунктом – НПС им. «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Н.Шманова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 в городе Атырау.</a:t>
            </a:r>
          </a:p>
          <a:p>
            <a:pPr marL="0" indent="0" algn="just">
              <a:buNone/>
              <a:defRPr/>
            </a:pPr>
            <a:endParaRPr lang="ru-RU" alt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 1 июля 2021 года реализована возможность перекачки нефти в реверсном направлении – из Атырау в </a:t>
            </a:r>
            <a:r>
              <a:rPr lang="ru-RU" alt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Кенкияк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364233"/>
              </p:ext>
            </p:extLst>
          </p:nvPr>
        </p:nvGraphicFramePr>
        <p:xfrm>
          <a:off x="5610844" y="1268760"/>
          <a:ext cx="6173788" cy="2947811"/>
        </p:xfrm>
        <a:graphic>
          <a:graphicData uri="http://schemas.openxmlformats.org/drawingml/2006/table">
            <a:tbl>
              <a:tblPr/>
              <a:tblGrid>
                <a:gridCol w="569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26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Ед. изм.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Количество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Протяженность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455,10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Производительность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млн.т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/год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6,0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Диаметр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610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Толщина стенки трубы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7.1-12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Материал трубы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сталь Х65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API 5L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Максимальное давление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мПа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6.4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5610844" y="1052736"/>
            <a:ext cx="6173787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Параметры магистрального нефтепровода «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Кенкияк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-Атырау»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51384" y="4797152"/>
            <a:ext cx="112332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 2011 году утвержден Приказом АРЕМ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от 7 ноября 2011 года № 351-ОД удельный тариф в размере 5 912 тенге за 1 тонну на 1000 км сроком ввода с 1 января 2012 года.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Приказом АРЕМ от 19 января 2012 года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№ 8-ОД о внесении изменений в Приказ АРЕМ от 7 ноября 2011 года № 351-ОД удельный тариф в размере 5 912 тенге за 1 тонну на 1000 км вступил в действие с 1 апреля 2012 года.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Приказом ДКРЕМ от 26 ноября 2021 года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№132-ОД была утверждена тарифная смета с учетом изменений на 2021 год.</a:t>
            </a:r>
          </a:p>
          <a:p>
            <a:pPr algn="just">
              <a:lnSpc>
                <a:spcPct val="80000"/>
              </a:lnSpc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Приказом ДКРЕМ от 07 декабря 2022 года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№157-ОД были внесены изменений в Приказ ДКРЕМ от 26 ноября 2021 года №132-ОД об утверждении тарифной сметы с учетом изменений на 2022 год. 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51384" y="4511952"/>
            <a:ext cx="11233247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  <a:defRPr/>
            </a:pP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</a:t>
            </a:r>
            <a:r>
              <a:rPr lang="en-US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оказание услуг по транспортировке нефти по магистральному трубопроводу «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Кенкияк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-Атырау»</a:t>
            </a:r>
          </a:p>
        </p:txBody>
      </p:sp>
    </p:spTree>
    <p:extLst>
      <p:ext uri="{BB962C8B-B14F-4D97-AF65-F5344CB8AC3E}">
        <p14:creationId xmlns:p14="http://schemas.microsoft.com/office/powerpoint/2010/main" val="279159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3">
            <a:extLst>
              <a:ext uri="{FF2B5EF4-FFF2-40B4-BE49-F238E27FC236}">
                <a16:creationId xmlns:a16="http://schemas.microsoft.com/office/drawing/2014/main" id="{31EC8FF0-3B01-4C30-BAF1-B2DAF924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16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326904" y="28497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Инвестиционная программа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9376" y="1196752"/>
            <a:ext cx="11305256" cy="51845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355600">
              <a:buNone/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Совместным приказом Министерства энергетики РК от 29 апреля 2016 года и КРЕМ от 14 апреля 2016 года была утверждена Инвестиционная программа Товарищества на 2016-2020 годы.</a:t>
            </a:r>
            <a:endParaRPr lang="en-US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 defTabSz="355600">
              <a:buNone/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Вместе с тем, 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до 2018 года 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из-за отсутствия подтверждения ресурсной базы, Участниками Товарищества 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инвестиционное решение по реализации Проекта Реверса не принималось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 defTabSz="355600">
              <a:buNone/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Проект был одобрен Участником с китайской стороны только в мае 2018 года. С казахстанской стороны Проект Реверса был одобрен решениями Инвестиционных комитетов АО «КазТрансОйл» (протокол от 25 апреля 2018 года), АО НК «КазМунайГаз» (протокол от 12 июня 2018 года) и </a:t>
            </a:r>
            <a:b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АО «Самрук-Казына» (протокол от 10 июля 2018 года).</a:t>
            </a:r>
            <a:endParaRPr lang="en-US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 defTabSz="355600">
              <a:buNone/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Инвестиционную программу 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вошли инвестиции 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рамках реализации Проекта Реверса участка нефтепровода «Кенкияк-Атырау» до 6 млн. тонн в год в рамках Проекта «Вторая очередь второго этапа строительства нефтепровода Казахстан-Китай. Увеличение производительности до 20 млн. тонн/год» (далее - Проект Реверса) 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на общую сумму 22,5 млрд. тенге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 При этом фактические затраты на реализацию Проекта Реверса в период с 2016 по 202</a:t>
            </a:r>
            <a:r>
              <a:rPr lang="en-US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годы составили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29,</a:t>
            </a:r>
            <a:r>
              <a:rPr lang="en-US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млрд. тенге.</a:t>
            </a:r>
            <a:endParaRPr lang="en-US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 defTabSz="355600">
              <a:buNone/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Основным условием реализации Проекта Реверса является обеспечение ресурсной базой - наличие долгосрочных объемов западноказахстанской нефти для транспортировки на отечественные НПЗ и на экспорт в КНР.</a:t>
            </a:r>
          </a:p>
          <a:p>
            <a:pPr marL="0" indent="358775" algn="just" defTabSz="355600">
              <a:buNone/>
            </a:pPr>
            <a:endParaRPr lang="ru-RU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 defTabSz="355600">
              <a:buNone/>
            </a:pP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Необходимо отметить, 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что утвержденный 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тариф от 2011 года </a:t>
            </a:r>
            <a:r>
              <a:rPr lang="ru-RU" altLang="ru-RU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не учитывает 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и не мог объективно учитывать затраты на реализацию утвержденной инвестиционной программы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на 2016-2020 годы, вследствие чего реализация данной инвестиционной программы идет за счет прибыли и амортизационных отчислений Товарищества.</a:t>
            </a:r>
            <a:endParaRPr lang="en-US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 defTabSz="355600">
              <a:buNone/>
            </a:pPr>
            <a:endParaRPr lang="en-US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 defTabSz="355600">
              <a:buNone/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Товарищество не имеет новой инвестиционной программы, при этом,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во исполнение поручений Главы государства и заинтересованных государственных органов, Товарищество прорабатывает вопрос реализации Проекта Расширения нефтепровода «Кенкияк-Атырау» до 12 млн. тонн в год. </a:t>
            </a:r>
          </a:p>
          <a:p>
            <a:pPr marL="0" indent="358775" algn="just" defTabSz="355600">
              <a:buNone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 defTabSz="355600">
              <a:buNone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Проекта Расширения планируется в том числе за счет собственных средств Товарищества. В этой связи, Товарищество в целях реализации Проекта Расширения аккумулирует денежные средства, формируемые за счет накопления амортизационных отчислений.</a:t>
            </a:r>
          </a:p>
        </p:txBody>
      </p:sp>
    </p:spTree>
    <p:extLst>
      <p:ext uri="{BB962C8B-B14F-4D97-AF65-F5344CB8AC3E}">
        <p14:creationId xmlns:p14="http://schemas.microsoft.com/office/powerpoint/2010/main" val="2297889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3">
            <a:extLst>
              <a:ext uri="{FF2B5EF4-FFF2-40B4-BE49-F238E27FC236}">
                <a16:creationId xmlns:a16="http://schemas.microsoft.com/office/drawing/2014/main" id="{31EC8FF0-3B01-4C30-BAF1-B2DAF924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16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326904" y="28497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Инвестиционная программа (продолжение)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9376" y="1152493"/>
            <a:ext cx="11305256" cy="44367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355600">
              <a:buNone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	Цель реализации Проекта Реверса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- достижение перекачки нефти в реверсном направлении в объеме до 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млн.тонн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в год по магистральному нефтепроводу «Кенкияк-Атырау» для обеспечения подачи западно-казахстанской нефти на НПЗ республики и увеличения  экспорта нефти в КНР. В связи со снижением объемов добычи на актюбинских и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кумкольских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месторождениях необходим реверс поставок нефти с западного региона с целью обеспечения западно-казахстанской нефтью НПЗ Республики Казахстан, что создаст условия для обеспечения внутреннего рынка Республики нефтепродуктами.</a:t>
            </a:r>
          </a:p>
          <a:p>
            <a:pPr marL="0" indent="0" algn="just" defTabSz="355600">
              <a:buNone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355600">
              <a:buNone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	Основание для реализации Проекта Реверса -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Соглашение между Правительством Республики Казахстан и Правительством Китайской Народной Республики о некоторых вопросах сотрудничества при развитии и эксплуатации нефтепровода «Казахстан-Китай», ратифицированное Законом РК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 17 октября 2013 года №136-V, согласно которому стороны должны увеличить пропускную способность участков нефтепровода «Казахстан-Китай» в соответствии с обоснованными объемами поставок нефти на внутренний рынок и на экспорт.</a:t>
            </a:r>
          </a:p>
          <a:p>
            <a:pPr marL="0" indent="0" algn="just" defTabSz="355600">
              <a:buNone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>
              <a:buNone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Текущий статус Проекта Реверса.</a:t>
            </a:r>
            <a:endParaRPr lang="ru-RU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>
              <a:buNone/>
            </a:pPr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 текущему моменту завершены все мероприятия и введены в эксплуатацию:</a:t>
            </a:r>
          </a:p>
          <a:p>
            <a:pPr marL="355600" indent="184150" algn="just"/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1-й пусковой комплекс (объекты ЕРС-1), акт приемки объектов в эксплуатацию подписан 15.06.2020</a:t>
            </a:r>
            <a:r>
              <a:rPr lang="en-US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года;</a:t>
            </a:r>
          </a:p>
          <a:p>
            <a:pPr marL="355600" indent="185738" algn="just"/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2-й пусковой комплекс (объекты технологического назначения НПС «Аман»), акт приемки объектов в эксплуатацию подписан 30.06.2021 года;</a:t>
            </a:r>
          </a:p>
          <a:p>
            <a:pPr marL="355600" indent="185738" algn="just"/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объекты печей подогрева, акт приемки объектов в эксплуатацию подписан 29.10.2021 года;</a:t>
            </a:r>
          </a:p>
          <a:p>
            <a:pPr marL="355600" indent="185738" algn="just"/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объекты подводящего газопровода (ЕРС-4), акт приемки объектов в эксплуатацию подписан 30.11.2022 года.</a:t>
            </a:r>
          </a:p>
          <a:p>
            <a:pPr marL="355600" indent="185738" algn="just"/>
            <a:endParaRPr lang="ru-RU" sz="1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358775" algn="just">
              <a:buNone/>
            </a:pPr>
            <a:r>
              <a:rPr lang="ru-RU" sz="12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 1 июля 2021 года обеспечена возможность перекачки нефти в реверсном направлении через технологические объекты НПС «Аман». </a:t>
            </a:r>
            <a:br>
              <a:rPr lang="en-US" sz="12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sz="12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Все оборудование работает в штатном режиме.</a:t>
            </a:r>
            <a:endParaRPr lang="en-US" sz="12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358775" algn="just">
              <a:buNone/>
            </a:pPr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работе остаются объекты 3-го пускового комплекса (объекты административно-бытового назначения), которые не влияют на перекачку нефти</a:t>
            </a:r>
            <a:r>
              <a:rPr lang="en-US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052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636B434-6FDD-434D-88F7-9D949088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тарифной сметы за 2023 год (себестоимость)</a:t>
            </a:r>
          </a:p>
        </p:txBody>
      </p:sp>
      <p:graphicFrame>
        <p:nvGraphicFramePr>
          <p:cNvPr id="22" name="Таблица 21">
            <a:extLst>
              <a:ext uri="{FF2B5EF4-FFF2-40B4-BE49-F238E27FC236}">
                <a16:creationId xmlns:a16="http://schemas.microsoft.com/office/drawing/2014/main" id="{7DF669EF-3586-6FC4-592E-B2FE156331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787820"/>
              </p:ext>
            </p:extLst>
          </p:nvPr>
        </p:nvGraphicFramePr>
        <p:xfrm>
          <a:off x="263352" y="908720"/>
          <a:ext cx="11521280" cy="5223720"/>
        </p:xfrm>
        <a:graphic>
          <a:graphicData uri="http://schemas.openxmlformats.org/drawingml/2006/table">
            <a:tbl>
              <a:tblPr/>
              <a:tblGrid>
                <a:gridCol w="463670">
                  <a:extLst>
                    <a:ext uri="{9D8B030D-6E8A-4147-A177-3AD203B41FA5}">
                      <a16:colId xmlns:a16="http://schemas.microsoft.com/office/drawing/2014/main" val="263313573"/>
                    </a:ext>
                  </a:extLst>
                </a:gridCol>
                <a:gridCol w="5500394">
                  <a:extLst>
                    <a:ext uri="{9D8B030D-6E8A-4147-A177-3AD203B41FA5}">
                      <a16:colId xmlns:a16="http://schemas.microsoft.com/office/drawing/2014/main" val="3251298986"/>
                    </a:ext>
                  </a:extLst>
                </a:gridCol>
                <a:gridCol w="400029">
                  <a:extLst>
                    <a:ext uri="{9D8B030D-6E8A-4147-A177-3AD203B41FA5}">
                      <a16:colId xmlns:a16="http://schemas.microsoft.com/office/drawing/2014/main" val="1775833922"/>
                    </a:ext>
                  </a:extLst>
                </a:gridCol>
                <a:gridCol w="2202430">
                  <a:extLst>
                    <a:ext uri="{9D8B030D-6E8A-4147-A177-3AD203B41FA5}">
                      <a16:colId xmlns:a16="http://schemas.microsoft.com/office/drawing/2014/main" val="4033524703"/>
                    </a:ext>
                  </a:extLst>
                </a:gridCol>
                <a:gridCol w="2127426">
                  <a:extLst>
                    <a:ext uri="{9D8B030D-6E8A-4147-A177-3AD203B41FA5}">
                      <a16:colId xmlns:a16="http://schemas.microsoft.com/office/drawing/2014/main" val="654424509"/>
                    </a:ext>
                  </a:extLst>
                </a:gridCol>
                <a:gridCol w="827331">
                  <a:extLst>
                    <a:ext uri="{9D8B030D-6E8A-4147-A177-3AD203B41FA5}">
                      <a16:colId xmlns:a16="http://schemas.microsoft.com/office/drawing/2014/main" val="3740927153"/>
                    </a:ext>
                  </a:extLst>
                </a:gridCol>
              </a:tblGrid>
              <a:tr h="440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 показателей тарифной сметы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Предусмотрено в утвержденной тарифной смете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Фактический сложившиеся показатели тарифной сметы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Отклонение, в %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410321"/>
                  </a:ext>
                </a:extLst>
              </a:tr>
              <a:tr h="3838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Затраты на производство товаров и предоставление услуг, всего, в том числе: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тыс.   тенге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4 014 877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8 836 132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220%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47769"/>
                  </a:ext>
                </a:extLst>
              </a:tr>
              <a:tr h="1919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Затраты на оплату труда, всего в том числе: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96 824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222 116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229%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534185"/>
                  </a:ext>
                </a:extLst>
              </a:tr>
              <a:tr h="1919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1.1.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заработная плата 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89 034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203 128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031373"/>
                  </a:ext>
                </a:extLst>
              </a:tr>
              <a:tr h="1919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1.2.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социальный налог и социальные отчисления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7 790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18 988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793685"/>
                  </a:ext>
                </a:extLst>
              </a:tr>
              <a:tr h="1919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Амортизация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1 871 666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3 705 054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198%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342876"/>
                  </a:ext>
                </a:extLst>
              </a:tr>
              <a:tr h="1919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Ремонт, не приводящий к увеличению стоимости основных фондов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23 758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244 514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1029%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87549"/>
                  </a:ext>
                </a:extLst>
              </a:tr>
              <a:tr h="1919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Прочие затраты, всего в том числе: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2 022 629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4 664 448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163843"/>
                  </a:ext>
                </a:extLst>
              </a:tr>
              <a:tr h="3625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4.1.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услуги спутниковой связи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1 044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17 821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1707%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858630"/>
                  </a:ext>
                </a:extLst>
              </a:tr>
              <a:tr h="291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4.2.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страхование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1 175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3 542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301%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721360"/>
                  </a:ext>
                </a:extLst>
              </a:tr>
              <a:tr h="291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4.3.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операторские услуги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1 471 455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3 605 180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510100"/>
                  </a:ext>
                </a:extLst>
              </a:tr>
              <a:tr h="298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4.4.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вневедомственная и пожарная охрана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296 861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399 134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134%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013163"/>
                  </a:ext>
                </a:extLst>
              </a:tr>
              <a:tr h="383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4.5.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техническое обслуживание КОПС (комплекс охранно-периметральной сигнализация)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32 272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42 950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808731"/>
                  </a:ext>
                </a:extLst>
              </a:tr>
              <a:tr h="1919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4.6.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затраты, всего, в том числе: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219 822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595 821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46296"/>
                  </a:ext>
                </a:extLst>
              </a:tr>
              <a:tr h="1919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4.6.1.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авиауслуги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34 363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21 214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685367"/>
                  </a:ext>
                </a:extLst>
              </a:tr>
              <a:tr h="1919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4.6.2.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техническое обслуживание системы производственной технологической связи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58 442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101 101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646719"/>
                  </a:ext>
                </a:extLst>
              </a:tr>
              <a:tr h="1919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4.6.3.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техническое обслуживание узлов учета нефти 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24 162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50 462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209%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707934"/>
                  </a:ext>
                </a:extLst>
              </a:tr>
              <a:tr h="1919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4.6.4.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6 246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28 604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647473"/>
                  </a:ext>
                </a:extLst>
              </a:tr>
              <a:tr h="1919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4.6.5.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труда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13 402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51 792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626541"/>
                  </a:ext>
                </a:extLst>
              </a:tr>
              <a:tr h="1919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4.6.6.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услуги аварийно-спасательной службы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51 000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84 199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814671"/>
                  </a:ext>
                </a:extLst>
              </a:tr>
              <a:tr h="2701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4.6.7.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энергия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6166" marR="6166" marT="6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32 207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258 448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802%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866112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F7C49718-6C9F-13E1-B4B9-1551BB3C866A}"/>
              </a:ext>
            </a:extLst>
          </p:cNvPr>
          <p:cNvSpPr txBox="1"/>
          <p:nvPr/>
        </p:nvSpPr>
        <p:spPr>
          <a:xfrm>
            <a:off x="263352" y="6095772"/>
            <a:ext cx="11521280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По факту 202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года часть средств экономии в размере 13 148,7 тыс. тенге по услугам авиапатрулирования, образованные ввиду сокращения облетов по причине «не летной» погоды Товарищество в соответствии с подпунктом 3) пункта 1 статьи 26 Закон Республики Казахстан от 27 декабря 2018 года № 204-VI «О естественных монополиях» направило на закуп услуг по техническому обслуживанию сетей и оборудования связи, предусмотренные в утвержденной тарифной смете.</a:t>
            </a:r>
            <a:endParaRPr lang="ru-RU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160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636B434-6FDD-434D-88F7-9D949088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тарифной сметы за 202</a:t>
            </a:r>
            <a:r>
              <a:rPr lang="en-US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 (расходы периода)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E51889-35A5-4CC2-8DD0-1758C66EFFBD}"/>
              </a:ext>
            </a:extLst>
          </p:cNvPr>
          <p:cNvSpPr txBox="1"/>
          <p:nvPr/>
        </p:nvSpPr>
        <p:spPr>
          <a:xfrm>
            <a:off x="287930" y="6218148"/>
            <a:ext cx="1103988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 факту 2023 года отсутствуют неисполненные статьи затрат по расходам периода более чем на 5 процентов от размеров, предусмотренных утвержденной тарифной сметой.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CDB4CAE-DFE9-7EC2-BB11-6C61A7F79E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838334"/>
              </p:ext>
            </p:extLst>
          </p:nvPr>
        </p:nvGraphicFramePr>
        <p:xfrm>
          <a:off x="287930" y="908720"/>
          <a:ext cx="11491264" cy="5352361"/>
        </p:xfrm>
        <a:graphic>
          <a:graphicData uri="http://schemas.openxmlformats.org/drawingml/2006/table">
            <a:tbl>
              <a:tblPr/>
              <a:tblGrid>
                <a:gridCol w="462462">
                  <a:extLst>
                    <a:ext uri="{9D8B030D-6E8A-4147-A177-3AD203B41FA5}">
                      <a16:colId xmlns:a16="http://schemas.microsoft.com/office/drawing/2014/main" val="2726141476"/>
                    </a:ext>
                  </a:extLst>
                </a:gridCol>
                <a:gridCol w="5486064">
                  <a:extLst>
                    <a:ext uri="{9D8B030D-6E8A-4147-A177-3AD203B41FA5}">
                      <a16:colId xmlns:a16="http://schemas.microsoft.com/office/drawing/2014/main" val="2395558892"/>
                    </a:ext>
                  </a:extLst>
                </a:gridCol>
                <a:gridCol w="398986">
                  <a:extLst>
                    <a:ext uri="{9D8B030D-6E8A-4147-A177-3AD203B41FA5}">
                      <a16:colId xmlns:a16="http://schemas.microsoft.com/office/drawing/2014/main" val="1074869522"/>
                    </a:ext>
                  </a:extLst>
                </a:gridCol>
                <a:gridCol w="2196693">
                  <a:extLst>
                    <a:ext uri="{9D8B030D-6E8A-4147-A177-3AD203B41FA5}">
                      <a16:colId xmlns:a16="http://schemas.microsoft.com/office/drawing/2014/main" val="246460690"/>
                    </a:ext>
                  </a:extLst>
                </a:gridCol>
                <a:gridCol w="2121883">
                  <a:extLst>
                    <a:ext uri="{9D8B030D-6E8A-4147-A177-3AD203B41FA5}">
                      <a16:colId xmlns:a16="http://schemas.microsoft.com/office/drawing/2014/main" val="643933581"/>
                    </a:ext>
                  </a:extLst>
                </a:gridCol>
                <a:gridCol w="825176">
                  <a:extLst>
                    <a:ext uri="{9D8B030D-6E8A-4147-A177-3AD203B41FA5}">
                      <a16:colId xmlns:a16="http://schemas.microsoft.com/office/drawing/2014/main" val="2019894291"/>
                    </a:ext>
                  </a:extLst>
                </a:gridCol>
              </a:tblGrid>
              <a:tr h="6438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 показателей тарифной сметы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Предусмотрено в утвержденной тарифной смете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Фактический сложившиеся показатели тарифной сметы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Откл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. в %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640530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Расходы периода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1 119 942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1 867 569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167%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787976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Общие и административные расходы, всего в том числе: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1 119 942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1 867 569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889180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5.1.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зарплата административного персонала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300 163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365 129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394164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5.2.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Социальный налог и 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соц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отчисления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26 264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35 542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86314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5.3.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Услуги сторонних организаций, всего в том числе: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49 680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245 699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495%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549374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5.3.1.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аудиторские услуги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28 010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29 783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106%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811558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5.3.2.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консультационно-информационные 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3 128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25 009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800%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762084"/>
                  </a:ext>
                </a:extLst>
              </a:tr>
              <a:tr h="1900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5.3.3.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ремонт и обслуживание ОС и НМА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18 542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190 908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1030%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824193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5.4.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Командировочные расходы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13 628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47 780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351%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174419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5.5.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Услуги связи, интернет, почта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13 085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24 014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980178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5.6.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Налоговые платежи и сборы, всего в том числе: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369 993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685 320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616657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5.6.1.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налог на имущество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368 840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683 362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933952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5.6.2.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налог на транспортные средства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93559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5.6.3.1.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494240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5.6.3.2.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плата за использование радиочастот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398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1 001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251%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945009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5.6.3.3.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плата за использование земельных участков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209%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724759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5.6.3.4.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платежи за загрязнение окружающей среды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235%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061918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5.7.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расходы, всего в том числе: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104 525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171 168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654630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5.7.1.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страхование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1 492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18 990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1273%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947842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5.7.2.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канцелярские товары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375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2 570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685%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610370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5.7.3.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аренда офиса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102 658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149 608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542843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5.8.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Прочие расходы, в том числе: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242 604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292 916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42691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5.8.1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затраты на переподготовку кадров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1 525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9 647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633%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251385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5.8.2.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транспортные расходы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218 880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247 842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979308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5.8.3.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услуги и комиссии банка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319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574276"/>
                  </a:ext>
                </a:extLst>
              </a:tr>
              <a:tr h="2665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5.8.4.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амортизация АУП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21 880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34 818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759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051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636B434-6FDD-434D-88F7-9D949088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Финансово-экономические показатели </a:t>
            </a:r>
          </a:p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за 202</a:t>
            </a:r>
            <a:r>
              <a:rPr lang="en-US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603999"/>
              </p:ext>
            </p:extLst>
          </p:nvPr>
        </p:nvGraphicFramePr>
        <p:xfrm>
          <a:off x="6622714" y="1468607"/>
          <a:ext cx="5040560" cy="2870468"/>
        </p:xfrm>
        <a:graphic>
          <a:graphicData uri="http://schemas.openxmlformats.org/drawingml/2006/table">
            <a:tbl>
              <a:tblPr/>
              <a:tblGrid>
                <a:gridCol w="3907724">
                  <a:extLst>
                    <a:ext uri="{9D8B030D-6E8A-4147-A177-3AD203B41FA5}">
                      <a16:colId xmlns:a16="http://schemas.microsoft.com/office/drawing/2014/main" val="4189587060"/>
                    </a:ext>
                  </a:extLst>
                </a:gridCol>
                <a:gridCol w="1132836">
                  <a:extLst>
                    <a:ext uri="{9D8B030D-6E8A-4147-A177-3AD203B41FA5}">
                      <a16:colId xmlns:a16="http://schemas.microsoft.com/office/drawing/2014/main" val="2899058242"/>
                    </a:ext>
                  </a:extLst>
                </a:gridCol>
              </a:tblGrid>
              <a:tr h="42453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показателей,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млрд.тенге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за 202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год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34819"/>
                  </a:ext>
                </a:extLst>
              </a:tr>
              <a:tr h="2147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ДОХОДЫ всего, в том числе: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441168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доход от основной деятельности  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13,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72245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доход от финансирования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1,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011289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   прочие доходы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378052"/>
                  </a:ext>
                </a:extLst>
              </a:tr>
              <a:tr h="2147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РАСХОДЫ всего, в том числе: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233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   себестоимость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791052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административные расходы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1,7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767124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расходы на финансирование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195505"/>
                  </a:ext>
                </a:extLst>
              </a:tr>
              <a:tr h="10488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прочие расходы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,9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321759"/>
                  </a:ext>
                </a:extLst>
              </a:tr>
              <a:tr h="2147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Корпоративный подоходный налог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203592"/>
                  </a:ext>
                </a:extLst>
              </a:tr>
              <a:tr h="1098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Итоговая прибыль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ru-RU" sz="14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97685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148803"/>
              </p:ext>
            </p:extLst>
          </p:nvPr>
        </p:nvGraphicFramePr>
        <p:xfrm>
          <a:off x="628650" y="1502433"/>
          <a:ext cx="4888210" cy="2018683"/>
        </p:xfrm>
        <a:graphic>
          <a:graphicData uri="http://schemas.openxmlformats.org/drawingml/2006/table">
            <a:tbl>
              <a:tblPr/>
              <a:tblGrid>
                <a:gridCol w="3547894">
                  <a:extLst>
                    <a:ext uri="{9D8B030D-6E8A-4147-A177-3AD203B41FA5}">
                      <a16:colId xmlns:a16="http://schemas.microsoft.com/office/drawing/2014/main" val="2564622290"/>
                    </a:ext>
                  </a:extLst>
                </a:gridCol>
                <a:gridCol w="1340316">
                  <a:extLst>
                    <a:ext uri="{9D8B030D-6E8A-4147-A177-3AD203B41FA5}">
                      <a16:colId xmlns:a16="http://schemas.microsoft.com/office/drawing/2014/main" val="2306415135"/>
                    </a:ext>
                  </a:extLst>
                </a:gridCol>
              </a:tblGrid>
              <a:tr h="458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показателей,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млрд.тенге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за 202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10372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АКТИВЫ всего, в том числе: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3186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Краткосрочные активы 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19,2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2284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Долгосрочные активы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42,0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159226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ПАССИВЫ всего, в том числе: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076158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Краткосрочные обязательства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3,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113956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Долгосрочные обязательства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954170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Капитал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981548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89E51889-35A5-4CC2-8DD0-1758C66EFFBD}"/>
              </a:ext>
            </a:extLst>
          </p:cNvPr>
          <p:cNvSpPr txBox="1"/>
          <p:nvPr/>
        </p:nvSpPr>
        <p:spPr>
          <a:xfrm>
            <a:off x="623392" y="4686235"/>
            <a:ext cx="1103988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Финансово-экономические показатели детально отражены в финансовой отчетности Товарищества за 2023 год. Финансовая отчетность Товарищества была подготовлена в соответствии с Международными стандартами финансовой отчетности и подтверждена аудиторским отчетом независимого аудитора.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622714" y="1237159"/>
            <a:ext cx="5040560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Сокращенный отчет о доходах и расходах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20316" y="1268760"/>
            <a:ext cx="4896544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Сокращенный бухгалтерский баланс </a:t>
            </a:r>
          </a:p>
        </p:txBody>
      </p:sp>
    </p:spTree>
    <p:extLst>
      <p:ext uri="{BB962C8B-B14F-4D97-AF65-F5344CB8AC3E}">
        <p14:creationId xmlns:p14="http://schemas.microsoft.com/office/powerpoint/2010/main" val="1615436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об объемах предоставляемых услуг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323850" y="874712"/>
            <a:ext cx="11244758" cy="370641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spcBef>
                <a:spcPts val="0"/>
              </a:spcBef>
              <a:buFontTx/>
              <a:buNone/>
              <a:defRPr/>
            </a:pP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 отчетный период было транспортировано </a:t>
            </a:r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5 533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тыс.тонн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нефти, в т.ч.:</a:t>
            </a: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экспорт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1 115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тыс.тонн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внутренний рынок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4 419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тыс.тонн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Таким образом, соотношение составляет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9,86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на внутренний рынок и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0,14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на экспорт.</a:t>
            </a:r>
          </a:p>
          <a:p>
            <a:pPr indent="342900" algn="just">
              <a:spcBef>
                <a:spcPts val="0"/>
              </a:spcBef>
              <a:defRPr/>
            </a:pP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отчетном периоде услугами Товарищества по транспортировке нефти воспользовались </a:t>
            </a:r>
            <a:b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45 компаний-грузоотправителей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Наибольшая доля транспортируемой нефти принадлежит: </a:t>
            </a: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АО «Мангистаумунайгаз» -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%;</a:t>
            </a: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Эмбамунайгаз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- 2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5%; </a:t>
            </a: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АО «СНПС-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Актобемунайгаз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- 8,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%;          </a:t>
            </a: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КоЖан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-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%;</a:t>
            </a: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ТОО «Сагиз Петролеум Компани» -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3,28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%; </a:t>
            </a: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ТОО «Казахойл Актобе» - 3,44%;                      </a:t>
            </a: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ТОО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Матен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Петролеум» - 2,12%.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225101"/>
              </p:ext>
            </p:extLst>
          </p:nvPr>
        </p:nvGraphicFramePr>
        <p:xfrm>
          <a:off x="623392" y="4688680"/>
          <a:ext cx="5223348" cy="1044576"/>
        </p:xfrm>
        <a:graphic>
          <a:graphicData uri="http://schemas.openxmlformats.org/drawingml/2006/table">
            <a:tbl>
              <a:tblPr/>
              <a:tblGrid>
                <a:gridCol w="3135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2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ГРУЗООБОРОТ</a:t>
                      </a:r>
                    </a:p>
                  </a:txBody>
                  <a:tcPr marL="9524" marR="9524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28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Экспорт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млн.тн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/км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429,63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1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Внутренний рынок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млн.тн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/км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1 809,39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ОБЩИЙ ИТОГ ГРУЗООБОРОТА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млн.тн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/км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2 239,02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091596"/>
              </p:ext>
            </p:extLst>
          </p:nvPr>
        </p:nvGraphicFramePr>
        <p:xfrm>
          <a:off x="6094413" y="4718844"/>
          <a:ext cx="5223348" cy="1014412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5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ДОХОД</a:t>
                      </a:r>
                    </a:p>
                  </a:txBody>
                  <a:tcPr marL="9525" marR="9525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63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Экспорт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млрд.тенге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63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Внутренний рынок</a:t>
                      </a: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млрд.тенге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10,7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6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ОБЩИЙ ИТОГ ДОХОДА</a:t>
                      </a: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млрд.тенге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kk-K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611780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31653</TotalTime>
  <Words>2369</Words>
  <Application>Microsoft Office PowerPoint</Application>
  <PresentationFormat>Широкоэкранный</PresentationFormat>
  <Paragraphs>499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PT Sans</vt:lpstr>
      <vt:lpstr>Times New Roman</vt:lpstr>
      <vt:lpstr>1_Тема Office</vt:lpstr>
      <vt:lpstr>ОТЧЕТ ЗА 2023 ГОД О ДЕЯТЕЛЬНОСТИ ТОО «СЗТК «МУНАЙТАС» ПО ПРЕДОСТАВЛЕНИЮ РЕГУЛИРУЕМЫХ УСЛУГ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(II-ЧАСТЬ)  по итогам деятельности ДЗО АО «КазМунайГаз-ПМ» (ТОО «АНПЗ», ТОО «ПНХЗ», ТОО «ПКОП», ТОО «ҚазМұнайГаз Өнімдері», АО «KPI», ТОО «СП Caspi Bitum», ТОО «ПХСНГ», ТОО «КМГ-Аэро») за истекший отчетный период квартал/год и задачи на следующий квартал/год, статус реализации действующих программ</dc:title>
  <dc:creator>Askar Nurseitov [Аскар Нурсеитов]</dc:creator>
  <cp:lastModifiedBy>Насыпбаев Тлекжан Кенескалиевич</cp:lastModifiedBy>
  <cp:revision>2527</cp:revision>
  <cp:lastPrinted>2022-02-23T09:03:37Z</cp:lastPrinted>
  <dcterms:created xsi:type="dcterms:W3CDTF">2015-03-04T12:29:32Z</dcterms:created>
  <dcterms:modified xsi:type="dcterms:W3CDTF">2024-04-17T04:34:25Z</dcterms:modified>
</cp:coreProperties>
</file>