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08" r:id="rId2"/>
    <p:sldId id="622" r:id="rId3"/>
    <p:sldId id="666" r:id="rId4"/>
    <p:sldId id="625" r:id="rId5"/>
    <p:sldId id="627" r:id="rId6"/>
    <p:sldId id="671" r:id="rId7"/>
    <p:sldId id="670" r:id="rId8"/>
    <p:sldId id="672" r:id="rId9"/>
    <p:sldId id="676" r:id="rId10"/>
    <p:sldId id="675" r:id="rId11"/>
    <p:sldId id="674" r:id="rId1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7469" userDrawn="1">
          <p15:clr>
            <a:srgbClr val="A4A3A4"/>
          </p15:clr>
        </p15:guide>
        <p15:guide id="3" orient="horz" pos="4292" userDrawn="1">
          <p15:clr>
            <a:srgbClr val="A4A3A4"/>
          </p15:clr>
        </p15:guide>
        <p15:guide id="4" orient="horz" pos="4320" userDrawn="1">
          <p15:clr>
            <a:srgbClr val="A4A3A4"/>
          </p15:clr>
        </p15:guide>
        <p15:guide id="5" pos="7679" userDrawn="1">
          <p15:clr>
            <a:srgbClr val="A4A3A4"/>
          </p15:clr>
        </p15:guide>
        <p15:guide id="7" orient="horz" pos="3884" userDrawn="1">
          <p15:clr>
            <a:srgbClr val="A4A3A4"/>
          </p15:clr>
        </p15:guide>
        <p15:guide id="9" pos="3780" userDrawn="1">
          <p15:clr>
            <a:srgbClr val="A4A3A4"/>
          </p15:clr>
        </p15:guide>
        <p15:guide id="11" orient="horz" pos="4247" userDrawn="1">
          <p15:clr>
            <a:srgbClr val="A4A3A4"/>
          </p15:clr>
        </p15:guide>
        <p15:guide id="12" pos="3840" userDrawn="1">
          <p15:clr>
            <a:srgbClr val="A4A3A4"/>
          </p15:clr>
        </p15:guide>
        <p15:guide id="13" orient="horz" pos="2568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orient="horz" pos="1026" userDrawn="1">
          <p15:clr>
            <a:srgbClr val="A4A3A4"/>
          </p15:clr>
        </p15:guide>
        <p15:guide id="17" orient="horz" pos="4156" userDrawn="1">
          <p15:clr>
            <a:srgbClr val="A4A3A4"/>
          </p15:clr>
        </p15:guide>
        <p15:guide id="18" orient="horz" pos="2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Sardzhveladze" initials="A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279"/>
    <a:srgbClr val="373D81"/>
    <a:srgbClr val="A69477"/>
    <a:srgbClr val="B7A68A"/>
    <a:srgbClr val="B7A6BD"/>
    <a:srgbClr val="008000"/>
    <a:srgbClr val="006600"/>
    <a:srgbClr val="FFFFCC"/>
    <a:srgbClr val="043562"/>
    <a:srgbClr val="042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6" autoAdjust="0"/>
    <p:restoredTop sz="86432" autoAdjust="0"/>
  </p:normalViewPr>
  <p:slideViewPr>
    <p:cSldViewPr>
      <p:cViewPr varScale="1">
        <p:scale>
          <a:sx n="98" d="100"/>
          <a:sy n="98" d="100"/>
        </p:scale>
        <p:origin x="115" y="91"/>
      </p:cViewPr>
      <p:guideLst>
        <p:guide orient="horz" pos="754"/>
        <p:guide pos="7469"/>
        <p:guide orient="horz" pos="4292"/>
        <p:guide orient="horz" pos="4320"/>
        <p:guide pos="7679"/>
        <p:guide orient="horz" pos="3884"/>
        <p:guide pos="3780"/>
        <p:guide orient="horz" pos="4247"/>
        <p:guide pos="3840"/>
        <p:guide orient="horz" pos="2568"/>
        <p:guide orient="horz" pos="2341"/>
        <p:guide orient="horz" pos="1026"/>
        <p:guide orient="horz" pos="4156"/>
        <p:guide orient="horz" pos="29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44" y="-120"/>
      </p:cViewPr>
      <p:guideLst>
        <p:guide orient="horz" pos="3107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7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r">
              <a:defRPr sz="1200"/>
            </a:lvl1pPr>
          </a:lstStyle>
          <a:p>
            <a:fld id="{186D6F55-A11F-4DDC-9D20-EEA9A283C8C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7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r">
              <a:defRPr sz="1200"/>
            </a:lvl1pPr>
          </a:lstStyle>
          <a:p>
            <a:fld id="{2605430A-D751-4BB0-8CE8-FD9303CA5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0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9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r">
              <a:defRPr sz="1200"/>
            </a:lvl1pPr>
          </a:lstStyle>
          <a:p>
            <a:fld id="{D68D9B8D-DF36-499C-8990-550C33EE2CD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5" tIns="45088" rIns="90175" bIns="4508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0175" tIns="45088" rIns="90175" bIns="4508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9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r">
              <a:defRPr sz="1200"/>
            </a:lvl1pPr>
          </a:lstStyle>
          <a:p>
            <a:fld id="{2BBFE662-F22C-4A05-BDEB-E91158B9B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3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963" y="741363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5316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453337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6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21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1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3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0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6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3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1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9376" y="1700808"/>
            <a:ext cx="11305256" cy="3079954"/>
          </a:xfrm>
          <a:prstGeom prst="rect">
            <a:avLst/>
          </a:prstGeom>
          <a:solidFill>
            <a:srgbClr val="F2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839415" y="1839855"/>
            <a:ext cx="10585175" cy="280186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3406775" algn="l"/>
              </a:tabLst>
            </a:pP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</a:t>
            </a:r>
            <a:r>
              <a:rPr lang="ru-RU" sz="3200" b="1" spc="12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 1-ЖАРТЫЖЫЛДЫҚТАҒЫ </a:t>
            </a: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«МҰНАЙТАС» ЖШС-</a:t>
            </a:r>
            <a:r>
              <a:rPr lang="kk-KZ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нің</a:t>
            </a: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РЕТТЕЛІП КӨРСЕТІЛЕТІН ҚЫЗМЕТТЕРДІ ҰСЫНУ ЖӨНІНДЕГІ ҚЫЗМЕТІ ТУРАЛЫ ЕСЕБІ</a:t>
            </a:r>
            <a:endParaRPr lang="ru-RU" altLang="ru-RU" sz="2800" i="1" spc="120" dirty="0">
              <a:solidFill>
                <a:srgbClr val="3B3D79"/>
              </a:solidFill>
              <a:latin typeface="PT Sans" panose="020B0503020203020204" pitchFamily="34" charset="-52"/>
              <a:ea typeface="+mn-ea"/>
              <a:cs typeface="Arial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51784" y="6093296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Алматы, 2022 </a:t>
            </a:r>
            <a:r>
              <a:rPr 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82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4"/>
          <p:cNvSpPr/>
          <p:nvPr/>
        </p:nvSpPr>
        <p:spPr>
          <a:xfrm>
            <a:off x="1046953" y="1743503"/>
            <a:ext cx="381743" cy="405045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35034" y="2405499"/>
            <a:ext cx="944928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Реверс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Жобасы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объектілерінің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құрылысын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аяқтау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5" name="Oval 4"/>
          <p:cNvSpPr/>
          <p:nvPr/>
        </p:nvSpPr>
        <p:spPr>
          <a:xfrm>
            <a:off x="1044780" y="2458258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1522780" y="1625908"/>
            <a:ext cx="10225484" cy="535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қауіпсіз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үзіліссіз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тасымалдауды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міндеттер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2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9376" y="2780928"/>
            <a:ext cx="11028734" cy="7540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sz="4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Назарларыңызға</a:t>
            </a:r>
            <a:r>
              <a:rPr lang="ru-RU" altLang="ru-RU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рақмет</a:t>
            </a:r>
            <a:r>
              <a:rPr lang="ru-RU" altLang="ru-RU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altLang="ru-RU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38170" y="6425480"/>
            <a:ext cx="4857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spc="-1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Номер слайда 3">
            <a:extLst>
              <a:ext uri="{FF2B5EF4-FFF2-40B4-BE49-F238E27FC236}">
                <a16:creationId xmlns:a16="http://schemas.microsoft.com/office/drawing/2014/main" id="{C904D314-BEE9-457F-873B-EA5A9F4B2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мәліметтер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79375" y="1193695"/>
            <a:ext cx="11267665" cy="23995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МұнайТас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Солтүстік-Батыс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құбыр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компаниясы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АҚ  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2001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желтоқсанда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құрылды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2004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қаңтардан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бастап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компания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Қазақстан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Республикасының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табиғи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монополия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субъектілерінің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мемлекеттік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тіркеліміне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енгізілді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24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шілдеде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МұнайТас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Солтүстік-Батыс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құбыр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компаниясы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АҚ  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МұнайТас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Солтүстік-Батыс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құбыр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компаниясы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жауапкершілігі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шектеулі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серіктестігі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болып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құрылды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Серіктестік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Қатысушылары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- 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ҚазТрансОйл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АҚ (51%);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«</a:t>
            </a:r>
            <a:r>
              <a:rPr kumimoji="0" lang="en-US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CNPC Exploration and Developme</a:t>
            </a: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nt Company Ltd.»</a:t>
            </a:r>
            <a:r>
              <a:rPr kumimoji="0" lang="kk-KZ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компаниясы</a:t>
            </a: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(49%).</a:t>
            </a:r>
            <a:endParaRPr kumimoji="0" lang="ru-RU" alt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39347" y="3593275"/>
            <a:ext cx="11223927" cy="1779941"/>
            <a:chOff x="436328" y="3546243"/>
            <a:chExt cx="11223927" cy="1779941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9616852" y="3647903"/>
              <a:ext cx="2043403" cy="720080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ҚХР </a:t>
              </a:r>
              <a:r>
                <a:rPr lang="ru-RU" sz="1600" b="1" dirty="0" err="1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Үкіметі</a:t>
              </a:r>
              <a:r>
                <a:rPr lang="ru-RU" sz="1600" b="1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 </a:t>
              </a:r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436328" y="3546243"/>
              <a:ext cx="9199325" cy="1779941"/>
              <a:chOff x="436328" y="3546243"/>
              <a:chExt cx="9199325" cy="1779941"/>
            </a:xfrm>
          </p:grpSpPr>
          <p:sp>
            <p:nvSpPr>
              <p:cNvPr id="47" name="Скругленный прямоугольник 46"/>
              <p:cNvSpPr/>
              <p:nvPr/>
            </p:nvSpPr>
            <p:spPr>
              <a:xfrm>
                <a:off x="3202863" y="3647903"/>
                <a:ext cx="2553327" cy="720080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CNPC Exploration and Development Company Ltd.</a:t>
                </a:r>
                <a:endParaRPr lang="ru-RU" sz="15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3" name="Скругленный прямоугольник 52"/>
              <p:cNvSpPr/>
              <p:nvPr/>
            </p:nvSpPr>
            <p:spPr>
              <a:xfrm>
                <a:off x="6679020" y="3647903"/>
                <a:ext cx="2043403" cy="720080"/>
              </a:xfrm>
              <a:prstGeom prst="round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CNPC (</a:t>
                </a:r>
                <a:r>
                  <a:rPr lang="ru-RU" sz="1600" b="1" dirty="0"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ҚХР)</a:t>
                </a:r>
              </a:p>
            </p:txBody>
          </p:sp>
          <p:sp>
            <p:nvSpPr>
              <p:cNvPr id="4" name="Стрелка вниз 3"/>
              <p:cNvSpPr/>
              <p:nvPr/>
            </p:nvSpPr>
            <p:spPr>
              <a:xfrm rot="5400000">
                <a:off x="8999983" y="3613294"/>
                <a:ext cx="312712" cy="792087"/>
              </a:xfrm>
              <a:prstGeom prst="down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Скругленный прямоугольник 53"/>
              <p:cNvSpPr/>
              <p:nvPr/>
            </p:nvSpPr>
            <p:spPr>
              <a:xfrm>
                <a:off x="537231" y="3660252"/>
                <a:ext cx="2534410" cy="720080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«</a:t>
                </a:r>
                <a:r>
                  <a:rPr lang="ru-RU" b="1" dirty="0" err="1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ҚазТрансОйл</a:t>
                </a:r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» АҚ</a:t>
                </a:r>
              </a:p>
            </p:txBody>
          </p:sp>
          <p:sp>
            <p:nvSpPr>
              <p:cNvPr id="58" name="Стрелка вниз 57"/>
              <p:cNvSpPr/>
              <p:nvPr/>
            </p:nvSpPr>
            <p:spPr>
              <a:xfrm rot="5400000">
                <a:off x="6062151" y="3611900"/>
                <a:ext cx="312712" cy="792087"/>
              </a:xfrm>
              <a:prstGeom prst="down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1858053" y="4606104"/>
                <a:ext cx="2553327" cy="720080"/>
              </a:xfrm>
              <a:prstGeom prst="round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«</a:t>
                </a:r>
                <a:r>
                  <a:rPr lang="ru-RU" b="1" dirty="0" err="1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МұнайТас</a:t>
                </a:r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» СБҚК» ЖШС</a:t>
                </a:r>
              </a:p>
            </p:txBody>
          </p:sp>
          <p:sp>
            <p:nvSpPr>
              <p:cNvPr id="5" name="Стрелка углом 4"/>
              <p:cNvSpPr/>
              <p:nvPr/>
            </p:nvSpPr>
            <p:spPr>
              <a:xfrm rot="10800000">
                <a:off x="4469820" y="4509120"/>
                <a:ext cx="668302" cy="648312"/>
              </a:xfrm>
              <a:prstGeom prst="ben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Стрелка углом 59"/>
              <p:cNvSpPr/>
              <p:nvPr/>
            </p:nvSpPr>
            <p:spPr>
              <a:xfrm rot="10800000" flipH="1">
                <a:off x="1126136" y="4509120"/>
                <a:ext cx="680765" cy="648312"/>
              </a:xfrm>
              <a:prstGeom prst="bentArrow">
                <a:avLst>
                  <a:gd name="adj1" fmla="val 25000"/>
                  <a:gd name="adj2" fmla="val 23041"/>
                  <a:gd name="adj3" fmla="val 25000"/>
                  <a:gd name="adj4" fmla="val 43750"/>
                </a:avLst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887412" y="3546243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100%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843565" y="3558864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100%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030375" y="4569293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49%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36328" y="4569293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51%</a:t>
                </a:r>
              </a:p>
            </p:txBody>
          </p:sp>
        </p:grpSp>
      </p:grpSp>
      <p:sp>
        <p:nvSpPr>
          <p:cNvPr id="64" name="Rectangle 3"/>
          <p:cNvSpPr txBox="1">
            <a:spLocks noChangeArrowheads="1"/>
          </p:cNvSpPr>
          <p:nvPr/>
        </p:nvSpPr>
        <p:spPr>
          <a:xfrm>
            <a:off x="478303" y="5390650"/>
            <a:ext cx="11305256" cy="66667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еншілес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компаниялары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филиалдары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уәкілеттіктері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1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E26496AE-A19D-48C3-B64B-565D9084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мәліметтер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жалғасы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07368" y="1195706"/>
            <a:ext cx="4968552" cy="30342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kk-KZ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Серіктестіктің негізгі қызметі </a:t>
            </a: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«Кеңқияқ-Атырау» магистральдық құбыры арқылы мұнай тасымалдау бойынша қызметтер көрсету.</a:t>
            </a:r>
          </a:p>
          <a:p>
            <a:pPr marL="0" indent="0" algn="just">
              <a:buFontTx/>
              <a:buNone/>
              <a:defRPr/>
            </a:pP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«Кеңқияқ-Атырау» магистральдық мұнай құбыры республиканың Батыс Қазақстан өңірінің мұнайын батыс және шығыс бағыттарда тасымалдауға бағытталған. Магистральдық мұнай құбырының мұнайды қабылдау-тапсырудың бастапқы пункті Кеңқияқ кентіндегі «Кеңқияқ» БМАС, соңғы пункті Атырау қаласында орналасқан «Н.Шманов» атындағы МАС.</a:t>
            </a:r>
          </a:p>
          <a:p>
            <a:pPr marL="0" indent="0" algn="just">
              <a:buFontTx/>
              <a:buNone/>
              <a:defRPr/>
            </a:pP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2021 жылдың 1 шілдесінен бастап мұнайды кері бағытта – Атыраудан Кеңқияққа айдау мүмкіндігі іске асырылды.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445251"/>
              </p:ext>
            </p:extLst>
          </p:nvPr>
        </p:nvGraphicFramePr>
        <p:xfrm>
          <a:off x="5610844" y="1268760"/>
          <a:ext cx="6173788" cy="2349344"/>
        </p:xfrm>
        <a:graphic>
          <a:graphicData uri="http://schemas.openxmlformats.org/drawingml/2006/table">
            <a:tbl>
              <a:tblPr/>
              <a:tblGrid>
                <a:gridCol w="569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Атауы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Өлш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бірл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саны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Ұзақтығы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455,10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Өнімділігі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млн.т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жылына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6,0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Диаметрі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610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Құбыр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қабырғаларының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қалыңдығы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7.1-12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Құбыр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материалы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болат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Х65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API 5L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Ең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жоғары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қысым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мПа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6.4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5704121" y="803540"/>
            <a:ext cx="617378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құбырының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параметрлері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9330" y="4499211"/>
            <a:ext cx="112332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2011 жылы ТМРА-ның 2011 жылғы 7 қарашадағы № 351-ОД бұйрығымен бекітілген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- 2012 жылғы 1 қаңтардан бастап іске қосу мерзімімен 1000 км-ге 1 тонна үшін 5 912 теңге мөлшерінде үлес тарифі.</a:t>
            </a:r>
          </a:p>
          <a:p>
            <a:pPr algn="just">
              <a:lnSpc>
                <a:spcPct val="80000"/>
              </a:lnSpc>
              <a:defRPr/>
            </a:pPr>
            <a:endParaRPr lang="kk-K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ТМРА-ның 2012 жылғы 19 қаңтардағы № 8-ОД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ТМРА-ның 2011 жылғы 7 қарашадағы № 351-НҚ бұйрығына өзгерістер енгізу туралы 1000 км-ге 1 тонна үшін 5 912 теңге мөлшеріндегі үлес тарифі 2012 жылғы 1 сәуірден бастап қолданысқа енгізілді.</a:t>
            </a:r>
          </a:p>
          <a:p>
            <a:pPr algn="just">
              <a:lnSpc>
                <a:spcPct val="80000"/>
              </a:lnSpc>
              <a:defRPr/>
            </a:pPr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ТМРКД 2021 жылғы 26 қарашадағы №132 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2021 жылға арналған өзгерістерді ескере отырып, тарифтік смета бекітілді.</a:t>
            </a:r>
          </a:p>
          <a:p>
            <a:pPr algn="just">
              <a:lnSpc>
                <a:spcPct val="80000"/>
              </a:lnSpc>
              <a:defRPr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k-KZ" sz="1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38672" y="4119256"/>
            <a:ext cx="1123324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тарифі</a:t>
            </a:r>
            <a:endParaRPr lang="ru-RU" alt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9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3">
            <a:extLst>
              <a:ext uri="{FF2B5EF4-FFF2-40B4-BE49-F238E27FC236}">
                <a16:creationId xmlns:a16="http://schemas.microsoft.com/office/drawing/2014/main" id="{31EC8FF0-3B01-4C30-BAF1-B2DAF924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86415" y="1193695"/>
            <a:ext cx="11305256" cy="54095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ҚР Энергетика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министрлігінің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сәуіріндегі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ТМРК-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2016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бірлескен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2016-2020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Қазақстан-Қытай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Өнімділікті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млн.тоннаға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ұлғайту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аясында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млн.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тоннаға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Кеңқияқ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-Атырау»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учаскесінің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еверс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сомасы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22,5 млрд.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теңгеге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инвестициялар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2016-2022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29,1 млрд.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теңгені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құрады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асырудың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МӨЗ-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ҚХР-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экспортқа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көлемдерінің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бар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болмауынан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шешімді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2016-2020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объективті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салдарынан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аударымдары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кеткен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2022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уәкілетті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бекіткен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асырылуын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аяқтауда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жартыжылдығына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Реверс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өтемпұл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аударымдары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салымдарға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қаражат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бөлді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82DBDBD8-776B-4B84-A312-CDA89C58B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860588"/>
              </p:ext>
            </p:extLst>
          </p:nvPr>
        </p:nvGraphicFramePr>
        <p:xfrm>
          <a:off x="513793" y="5226825"/>
          <a:ext cx="1116124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5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5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2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28190">
                  <a:extLst>
                    <a:ext uri="{9D8B030D-6E8A-4147-A177-3AD203B41FA5}">
                      <a16:colId xmlns:a16="http://schemas.microsoft.com/office/drawing/2014/main" val="2521404747"/>
                    </a:ext>
                  </a:extLst>
                </a:gridCol>
              </a:tblGrid>
              <a:tr h="246063"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жылғы</a:t>
                      </a:r>
                    </a:p>
                    <a:p>
                      <a:pPr algn="ctr"/>
                      <a:r>
                        <a:rPr lang="kk-KZ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жартыжылдық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Жоспар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5 798,3</a:t>
                      </a: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4 975,7</a:t>
                      </a: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8 136,4</a:t>
                      </a: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1 632,1</a:t>
                      </a: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1 993,4</a:t>
                      </a: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Дерек</a:t>
                      </a: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1 861,2</a:t>
                      </a: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8 413,2</a:t>
                      </a: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9 945,6</a:t>
                      </a: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8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6" y="269694"/>
            <a:ext cx="9162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жартыжылдыққа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тарифтік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сметаның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орындалуы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өзіндік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C0592BD-B997-43DD-BF23-AA91EECF3D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924" y="865410"/>
            <a:ext cx="10620152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16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6" y="269694"/>
            <a:ext cx="8801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жылға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жартыжылдыққа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тарифтік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сметаның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орындалуы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(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өзіндік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құн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CB59F94-72AE-42DA-B205-50915EACBA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392" y="1017603"/>
            <a:ext cx="10005927" cy="557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51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1-жартыжылдыққа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қызметтің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қаржылық-экономикалық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көрсеткіші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34464"/>
              </p:ext>
            </p:extLst>
          </p:nvPr>
        </p:nvGraphicFramePr>
        <p:xfrm>
          <a:off x="6296032" y="1483106"/>
          <a:ext cx="5472606" cy="2969939"/>
        </p:xfrm>
        <a:graphic>
          <a:graphicData uri="http://schemas.openxmlformats.org/drawingml/2006/table">
            <a:tbl>
              <a:tblPr/>
              <a:tblGrid>
                <a:gridCol w="3888430">
                  <a:extLst>
                    <a:ext uri="{9D8B030D-6E8A-4147-A177-3AD203B41FA5}">
                      <a16:colId xmlns:a16="http://schemas.microsoft.com/office/drawing/2014/main" val="418958706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899058242"/>
                    </a:ext>
                  </a:extLst>
                </a:gridCol>
              </a:tblGrid>
              <a:tr h="42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Көрсеткіштердің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2022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жылғы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1-жартыжылдық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34819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КІРІСТЕР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8 949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41168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Негізгі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қызметінен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6 524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72245"/>
                  </a:ext>
                </a:extLst>
              </a:tr>
              <a:tr h="27827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Қаржыландырудан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түскен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887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011289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де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1 538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378052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ШЫҒЫСТАР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5 975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23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өзіндік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құн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5 030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791052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әкімшілік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671 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767124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қаржыландыру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шығындары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259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195505"/>
                  </a:ext>
                </a:extLst>
              </a:tr>
              <a:tr h="10488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де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21759"/>
                  </a:ext>
                </a:extLst>
              </a:tr>
              <a:tr h="2547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Корпоративті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салығы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590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203592"/>
                  </a:ext>
                </a:extLst>
              </a:tr>
              <a:tr h="1098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Жиынтық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2383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97685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87369"/>
              </p:ext>
            </p:extLst>
          </p:nvPr>
        </p:nvGraphicFramePr>
        <p:xfrm>
          <a:off x="628650" y="1502433"/>
          <a:ext cx="5251326" cy="2094250"/>
        </p:xfrm>
        <a:graphic>
          <a:graphicData uri="http://schemas.openxmlformats.org/drawingml/2006/table">
            <a:tbl>
              <a:tblPr/>
              <a:tblGrid>
                <a:gridCol w="3595142">
                  <a:extLst>
                    <a:ext uri="{9D8B030D-6E8A-4147-A177-3AD203B41FA5}">
                      <a16:colId xmlns:a16="http://schemas.microsoft.com/office/drawing/2014/main" val="256462229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306415135"/>
                    </a:ext>
                  </a:extLst>
                </a:gridCol>
              </a:tblGrid>
              <a:tr h="458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Көрсеткіштерің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2022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жылғы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1-жартыжылдық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10372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65 699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186"/>
                  </a:ext>
                </a:extLst>
              </a:tr>
              <a:tr h="29845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Қысқа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17 423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2284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Ұзақ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48 276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5922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ПАССИВТЕР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65 699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076158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Қысқа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міндеттемелер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3 663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11395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Ұзақмерзімді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міндеттемелер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10 224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954170"/>
                  </a:ext>
                </a:extLst>
              </a:tr>
              <a:tr h="11657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Капитал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51 813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81548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623392" y="4686235"/>
            <a:ext cx="1103988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Қаржылық-экономикалық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көрсеткіштер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2022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1-жартыжылдыққа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есептілігінде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егжей-тегжейлі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стандарттарына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дайындалды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тәуелсіз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аудитордың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аудиторлық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есебімен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расталды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622714" y="1237159"/>
            <a:ext cx="5040560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қысқартылған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endParaRPr lang="ru-RU" alt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20316" y="1268760"/>
            <a:ext cx="4896544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kk-KZ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Қысқартылған бухгалтелік теңгерім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543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қызметтердің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23850" y="874712"/>
            <a:ext cx="11244758" cy="37064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Есептік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2 735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тонна 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тасымалданды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соның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экспортқа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581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тонна;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нарыққа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2 154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тонна.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Осылайша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арақатынас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нарыққа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78,78%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экспортқа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17,4%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құрайды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серіктестігінің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қызметтерін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жүк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жөнелтуші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компания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Тасымалданатын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мұнайдың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үлкен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Маңғыстаумұнайгаз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- 41,1%;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Ембімұнайгаз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- 25,6%;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«СНПС-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Актөбемұнайгаз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- 7,2%;         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ҚоЖан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- 4,1%;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Сағыз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Петролеум Компани» ЖШС -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3,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Қазақойл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Ақтөбе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ЖШС -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                    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Матен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Петролеум» ЖШС – 2,1%.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198560"/>
              </p:ext>
            </p:extLst>
          </p:nvPr>
        </p:nvGraphicFramePr>
        <p:xfrm>
          <a:off x="623392" y="4688680"/>
          <a:ext cx="5223348" cy="1227495"/>
        </p:xfrm>
        <a:graphic>
          <a:graphicData uri="http://schemas.openxmlformats.org/drawingml/2006/table">
            <a:tbl>
              <a:tblPr/>
              <a:tblGrid>
                <a:gridCol w="3135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ЖҮКАЙНАЛЫ</a:t>
                      </a:r>
                      <a:r>
                        <a:rPr lang="ru-RU" sz="14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168,4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1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нарық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890,8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ЖҮКАЙНАЛЫМНЫҢ</a:t>
                      </a:r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ЖАЛПЫ ЖИЫНЫ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1059,2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44058"/>
              </p:ext>
            </p:extLst>
          </p:nvPr>
        </p:nvGraphicFramePr>
        <p:xfrm>
          <a:off x="6094413" y="4688679"/>
          <a:ext cx="5223348" cy="1227497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7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КІРІС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нарық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5266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КІРІСТІҢ ЖАЛПЫ ЖИЫНЫ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6 262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1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Тұтынушылармен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A771660-362E-A889-9EBD-6515A947DBB5}"/>
              </a:ext>
            </a:extLst>
          </p:cNvPr>
          <p:cNvSpPr txBox="1">
            <a:spLocks noChangeArrowheads="1"/>
          </p:cNvSpPr>
          <p:nvPr/>
        </p:nvSpPr>
        <p:spPr>
          <a:xfrm>
            <a:off x="323850" y="874712"/>
            <a:ext cx="11244758" cy="42104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buNone/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Реттеліп көрсетілен қызметтерді тұтынушылармен негізгі жұмыс жүк жөнелтушілерге жасалған шарттарға сәйкес «Кеңқияқ-Атырау» магистральдық мұнай құбыры арқылы мұнайды тасымалдау мүмкіндігін тең құқылы ұсыну болып табылады.</a:t>
            </a:r>
          </a:p>
          <a:p>
            <a:pPr indent="0" algn="just">
              <a:lnSpc>
                <a:spcPct val="80000"/>
              </a:lnSpc>
              <a:buNone/>
              <a:defRPr/>
            </a:pPr>
            <a:endParaRPr lang="kk-KZ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buNone/>
              <a:defRPr/>
            </a:pPr>
            <a:r>
              <a:rPr lang="kk-KZ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Көрсетілетін қызметтердің сапасы қамтамасыз етіледі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0" algn="just">
              <a:lnSpc>
                <a:spcPct val="80000"/>
              </a:lnSpc>
              <a:buNone/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жұмыс барысында  мұнай мөлшерін өлшеудің заманауи әдістерін қолдану </a:t>
            </a:r>
            <a:r>
              <a:rPr lang="kk-KZ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(МЕТ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-массалық әдіс, яғни мұнай есебін массасы бойынша, көлемі бойынша емес жүргізу);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магистральдық мұнай құбыры объектілерін ведомстводан тыс күзету;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мұнай құбырының жұмысын жедел бақылау (</a:t>
            </a:r>
            <a:r>
              <a:rPr lang="en-US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SCADA</a:t>
            </a:r>
            <a:r>
              <a:rPr lang="ru-RU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k-KZ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ҰЖЖЖ жүйесі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анықталған ақаулардың координаттарына 0,5 метрге дейінгі дәлдікпен байланыстыра отырып, құбырдың кеңістіктік орнын анықтауға мүмкіндік беретін магистральдық мұнай құбыры объектілеріне мерзімді диагностика жүргізу арқылы жүзеге асырылады.</a:t>
            </a:r>
          </a:p>
        </p:txBody>
      </p:sp>
    </p:spTree>
    <p:extLst>
      <p:ext uri="{BB962C8B-B14F-4D97-AF65-F5344CB8AC3E}">
        <p14:creationId xmlns:p14="http://schemas.microsoft.com/office/powerpoint/2010/main" val="2153382478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31649</TotalTime>
  <Words>1167</Words>
  <Application>Microsoft Office PowerPoint</Application>
  <PresentationFormat>Широкоэкранный</PresentationFormat>
  <Paragraphs>211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PT Sans</vt:lpstr>
      <vt:lpstr>Times New Roman</vt:lpstr>
      <vt:lpstr>1_Тема Office</vt:lpstr>
      <vt:lpstr>2022 ЖЫЛҒЫ 1-ЖАРТЫЖЫЛДЫҚТАҒЫ «МҰНАЙТАС» ЖШС-нің РЕТТЕЛІП КӨРСЕТІЛЕТІН ҚЫЗМЕТТЕРДІ ҰСЫНУ ЖӨНІНДЕГІ ҚЫЗМЕТІ ТУРАЛЫ ЕСЕБІ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(II-ЧАСТЬ)  по итогам деятельности ДЗО АО «КазМунайГаз-ПМ» (ТОО «АНПЗ», ТОО «ПНХЗ», ТОО «ПКОП», ТОО «ҚазМұнайГаз Өнімдері», АО «KPI», ТОО «СП Caspi Bitum», ТОО «ПХСНГ», ТОО «КМГ-Аэро») за истекший отчетный период квартал/год и задачи на следующий квартал/год, статус реализации действующих программ</dc:title>
  <dc:creator>Askar Nurseitov [Аскар Нурсеитов]</dc:creator>
  <cp:lastModifiedBy>Пользователь</cp:lastModifiedBy>
  <cp:revision>2557</cp:revision>
  <cp:lastPrinted>2022-02-23T09:03:37Z</cp:lastPrinted>
  <dcterms:created xsi:type="dcterms:W3CDTF">2015-03-04T12:29:32Z</dcterms:created>
  <dcterms:modified xsi:type="dcterms:W3CDTF">2025-03-25T22:57:26Z</dcterms:modified>
</cp:coreProperties>
</file>