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308" r:id="rId2"/>
    <p:sldId id="622" r:id="rId3"/>
    <p:sldId id="666" r:id="rId4"/>
    <p:sldId id="625" r:id="rId5"/>
    <p:sldId id="668" r:id="rId6"/>
    <p:sldId id="627" r:id="rId7"/>
    <p:sldId id="671" r:id="rId8"/>
    <p:sldId id="670" r:id="rId9"/>
    <p:sldId id="672" r:id="rId10"/>
    <p:sldId id="676" r:id="rId11"/>
    <p:sldId id="675" r:id="rId12"/>
    <p:sldId id="674" r:id="rId13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54" userDrawn="1">
          <p15:clr>
            <a:srgbClr val="A4A3A4"/>
          </p15:clr>
        </p15:guide>
        <p15:guide id="2" pos="7469" userDrawn="1">
          <p15:clr>
            <a:srgbClr val="A4A3A4"/>
          </p15:clr>
        </p15:guide>
        <p15:guide id="3" orient="horz" pos="4292" userDrawn="1">
          <p15:clr>
            <a:srgbClr val="A4A3A4"/>
          </p15:clr>
        </p15:guide>
        <p15:guide id="4" orient="horz" pos="4320" userDrawn="1">
          <p15:clr>
            <a:srgbClr val="A4A3A4"/>
          </p15:clr>
        </p15:guide>
        <p15:guide id="5" pos="7679" userDrawn="1">
          <p15:clr>
            <a:srgbClr val="A4A3A4"/>
          </p15:clr>
        </p15:guide>
        <p15:guide id="7" orient="horz" pos="3884" userDrawn="1">
          <p15:clr>
            <a:srgbClr val="A4A3A4"/>
          </p15:clr>
        </p15:guide>
        <p15:guide id="9" pos="3780" userDrawn="1">
          <p15:clr>
            <a:srgbClr val="A4A3A4"/>
          </p15:clr>
        </p15:guide>
        <p15:guide id="11" orient="horz" pos="4247" userDrawn="1">
          <p15:clr>
            <a:srgbClr val="A4A3A4"/>
          </p15:clr>
        </p15:guide>
        <p15:guide id="12" pos="3840" userDrawn="1">
          <p15:clr>
            <a:srgbClr val="A4A3A4"/>
          </p15:clr>
        </p15:guide>
        <p15:guide id="13" orient="horz" pos="2568" userDrawn="1">
          <p15:clr>
            <a:srgbClr val="A4A3A4"/>
          </p15:clr>
        </p15:guide>
        <p15:guide id="15" orient="horz" pos="2341" userDrawn="1">
          <p15:clr>
            <a:srgbClr val="A4A3A4"/>
          </p15:clr>
        </p15:guide>
        <p15:guide id="16" orient="horz" pos="1026" userDrawn="1">
          <p15:clr>
            <a:srgbClr val="A4A3A4"/>
          </p15:clr>
        </p15:guide>
        <p15:guide id="17" orient="horz" pos="4156" userDrawn="1">
          <p15:clr>
            <a:srgbClr val="A4A3A4"/>
          </p15:clr>
        </p15:guide>
        <p15:guide id="18" orient="horz" pos="29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a Sardzhveladze" initials="AS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3279"/>
    <a:srgbClr val="373D81"/>
    <a:srgbClr val="A69477"/>
    <a:srgbClr val="B7A68A"/>
    <a:srgbClr val="B7A6BD"/>
    <a:srgbClr val="008000"/>
    <a:srgbClr val="006600"/>
    <a:srgbClr val="FFFFCC"/>
    <a:srgbClr val="043562"/>
    <a:srgbClr val="042A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6" autoAdjust="0"/>
    <p:restoredTop sz="86432" autoAdjust="0"/>
  </p:normalViewPr>
  <p:slideViewPr>
    <p:cSldViewPr>
      <p:cViewPr varScale="1">
        <p:scale>
          <a:sx n="98" d="100"/>
          <a:sy n="98" d="100"/>
        </p:scale>
        <p:origin x="115" y="91"/>
      </p:cViewPr>
      <p:guideLst>
        <p:guide orient="horz" pos="754"/>
        <p:guide pos="7469"/>
        <p:guide orient="horz" pos="4292"/>
        <p:guide orient="horz" pos="4320"/>
        <p:guide pos="7679"/>
        <p:guide orient="horz" pos="3884"/>
        <p:guide pos="3780"/>
        <p:guide orient="horz" pos="4247"/>
        <p:guide pos="3840"/>
        <p:guide orient="horz" pos="2568"/>
        <p:guide orient="horz" pos="2341"/>
        <p:guide orient="horz" pos="1026"/>
        <p:guide orient="horz" pos="4156"/>
        <p:guide orient="horz" pos="29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3" d="100"/>
          <a:sy n="93" d="100"/>
        </p:scale>
        <p:origin x="-3744" y="-120"/>
      </p:cViewPr>
      <p:guideLst>
        <p:guide orient="horz" pos="3107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19565" cy="493790"/>
          </a:xfrm>
          <a:prstGeom prst="rect">
            <a:avLst/>
          </a:prstGeom>
        </p:spPr>
        <p:txBody>
          <a:bodyPr vert="horz" lIns="90739" tIns="45370" rIns="90739" bIns="4537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627" y="3"/>
            <a:ext cx="2919565" cy="493790"/>
          </a:xfrm>
          <a:prstGeom prst="rect">
            <a:avLst/>
          </a:prstGeom>
        </p:spPr>
        <p:txBody>
          <a:bodyPr vert="horz" lIns="90739" tIns="45370" rIns="90739" bIns="45370" rtlCol="0"/>
          <a:lstStyle>
            <a:lvl1pPr algn="r">
              <a:defRPr sz="1200"/>
            </a:lvl1pPr>
          </a:lstStyle>
          <a:p>
            <a:fld id="{186D6F55-A11F-4DDC-9D20-EEA9A283C8C7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0950"/>
            <a:ext cx="2919565" cy="493790"/>
          </a:xfrm>
          <a:prstGeom prst="rect">
            <a:avLst/>
          </a:prstGeom>
        </p:spPr>
        <p:txBody>
          <a:bodyPr vert="horz" lIns="90739" tIns="45370" rIns="90739" bIns="4537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627" y="9370950"/>
            <a:ext cx="2919565" cy="493790"/>
          </a:xfrm>
          <a:prstGeom prst="rect">
            <a:avLst/>
          </a:prstGeom>
        </p:spPr>
        <p:txBody>
          <a:bodyPr vert="horz" lIns="90739" tIns="45370" rIns="90739" bIns="45370" rtlCol="0" anchor="b"/>
          <a:lstStyle>
            <a:lvl1pPr algn="r">
              <a:defRPr sz="1200"/>
            </a:lvl1pPr>
          </a:lstStyle>
          <a:p>
            <a:fld id="{2605430A-D751-4BB0-8CE8-FD9303CA56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8100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0175" tIns="45088" rIns="90175" bIns="4508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9" y="2"/>
            <a:ext cx="2918831" cy="493316"/>
          </a:xfrm>
          <a:prstGeom prst="rect">
            <a:avLst/>
          </a:prstGeom>
        </p:spPr>
        <p:txBody>
          <a:bodyPr vert="horz" lIns="90175" tIns="45088" rIns="90175" bIns="45088" rtlCol="0"/>
          <a:lstStyle>
            <a:lvl1pPr algn="r">
              <a:defRPr sz="1200"/>
            </a:lvl1pPr>
          </a:lstStyle>
          <a:p>
            <a:fld id="{D68D9B8D-DF36-499C-8990-550C33EE2CD4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7788" y="739775"/>
            <a:ext cx="658018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175" tIns="45088" rIns="90175" bIns="4508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502"/>
            <a:ext cx="5388610" cy="4439841"/>
          </a:xfrm>
          <a:prstGeom prst="rect">
            <a:avLst/>
          </a:prstGeom>
        </p:spPr>
        <p:txBody>
          <a:bodyPr vert="horz" lIns="90175" tIns="45088" rIns="90175" bIns="4508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0175" tIns="45088" rIns="90175" bIns="4508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9" y="9371287"/>
            <a:ext cx="2918831" cy="493316"/>
          </a:xfrm>
          <a:prstGeom prst="rect">
            <a:avLst/>
          </a:prstGeom>
        </p:spPr>
        <p:txBody>
          <a:bodyPr vert="horz" lIns="90175" tIns="45088" rIns="90175" bIns="45088" rtlCol="0" anchor="b"/>
          <a:lstStyle>
            <a:lvl1pPr algn="r">
              <a:defRPr sz="1200"/>
            </a:lvl1pPr>
          </a:lstStyle>
          <a:p>
            <a:fld id="{2BBFE662-F22C-4A05-BDEB-E91158B9B8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635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0963" y="741363"/>
            <a:ext cx="6573837" cy="36988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153166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37600" y="6453337"/>
            <a:ext cx="28448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861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3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213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882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416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34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506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660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632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07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019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925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479376" y="1700808"/>
            <a:ext cx="11305256" cy="3079954"/>
          </a:xfrm>
          <a:prstGeom prst="rect">
            <a:avLst/>
          </a:prstGeom>
          <a:solidFill>
            <a:srgbClr val="F2F4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Заголовок 1"/>
          <p:cNvSpPr>
            <a:spLocks noGrp="1"/>
          </p:cNvSpPr>
          <p:nvPr>
            <p:ph type="ctrTitle"/>
          </p:nvPr>
        </p:nvSpPr>
        <p:spPr>
          <a:xfrm>
            <a:off x="839415" y="1839855"/>
            <a:ext cx="10585175" cy="2801860"/>
          </a:xfr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tabLst>
                <a:tab pos="3406775" algn="l"/>
              </a:tabLst>
            </a:pPr>
            <a:r>
              <a:rPr lang="ru-RU" sz="3200" b="1" spc="120" dirty="0">
                <a:solidFill>
                  <a:srgbClr val="3B3D7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РЕТТЕЛІП КӨРСЕТІЛЕТІН ҚЫЗМЕТТЕР </a:t>
            </a:r>
            <a:br>
              <a:rPr lang="ru-RU" sz="3200" b="1" spc="120" dirty="0">
                <a:solidFill>
                  <a:srgbClr val="3B3D7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kk-KZ" sz="3200" b="1" spc="120" dirty="0">
                <a:solidFill>
                  <a:srgbClr val="3B3D7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КӨРСЕТУ </a:t>
            </a:r>
            <a:r>
              <a:rPr lang="ru-RU" sz="3200" b="1" spc="120" dirty="0">
                <a:solidFill>
                  <a:srgbClr val="3B3D7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БОЙЫНША «МҰНАЙТАС» СБҚК» ЖШС ҚЫЗМЕТТЕРІ ТУРАЛЫ 2022 ЖЫЛҒА ЕСЕП  </a:t>
            </a:r>
            <a:endParaRPr lang="ru-RU" altLang="ru-RU" sz="2800" i="1" spc="120" dirty="0">
              <a:solidFill>
                <a:srgbClr val="3B3D79"/>
              </a:solidFill>
              <a:latin typeface="PT Sans" panose="020B0503020203020204" pitchFamily="34" charset="-52"/>
              <a:ea typeface="+mn-ea"/>
              <a:cs typeface="Arial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151784" y="6093296"/>
            <a:ext cx="403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Алматы, 2023 </a:t>
            </a:r>
            <a:r>
              <a:rPr 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endParaRPr lang="ru-RU" sz="1400" b="1" dirty="0">
              <a:solidFill>
                <a:srgbClr val="2E32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82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Номер слайда 3">
            <a:extLst>
              <a:ext uri="{FF2B5EF4-FFF2-40B4-BE49-F238E27FC236}">
                <a16:creationId xmlns:a16="http://schemas.microsoft.com/office/drawing/2014/main" id="{D25C1109-39DA-4CCC-9B98-5B3D4BD64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pic>
        <p:nvPicPr>
          <p:cNvPr id="25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118547" y="269694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Тұтынушылармен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endParaRPr lang="ru-RU" b="1" spc="120" dirty="0">
              <a:solidFill>
                <a:srgbClr val="3745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3A771660-362E-A889-9EBD-6515A947DBB5}"/>
              </a:ext>
            </a:extLst>
          </p:cNvPr>
          <p:cNvSpPr txBox="1">
            <a:spLocks noChangeArrowheads="1"/>
          </p:cNvSpPr>
          <p:nvPr/>
        </p:nvSpPr>
        <p:spPr>
          <a:xfrm>
            <a:off x="323850" y="874712"/>
            <a:ext cx="11244758" cy="421047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>
              <a:spcBef>
                <a:spcPts val="0"/>
              </a:spcBef>
              <a:buFontTx/>
              <a:buNone/>
              <a:defRPr/>
            </a:pPr>
            <a:endParaRPr lang="kk-KZ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just">
              <a:lnSpc>
                <a:spcPct val="80000"/>
              </a:lnSpc>
              <a:buNone/>
              <a:defRPr/>
            </a:pP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Реттеліп көрсетілен қызметтерді тұтынушылармен негізгі жұмыс жүк жөнелтушілерге жасалған шарттарға сәйкес «Кеңқияқ-Атырау» магистральдық мұнай құбыры арқылы мұнайды тасымалдау мүмкіндігін тең құқылы ұсыну болып табылады.</a:t>
            </a:r>
          </a:p>
          <a:p>
            <a:pPr indent="0" algn="just">
              <a:lnSpc>
                <a:spcPct val="80000"/>
              </a:lnSpc>
              <a:buNone/>
              <a:defRPr/>
            </a:pPr>
            <a:endParaRPr lang="kk-KZ" alt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just">
              <a:lnSpc>
                <a:spcPct val="80000"/>
              </a:lnSpc>
              <a:buNone/>
              <a:defRPr/>
            </a:pPr>
            <a:r>
              <a:rPr lang="kk-KZ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Көрсетілетін қызметтердің сапасы қамтамасыз етіледі</a:t>
            </a: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indent="0" algn="just">
              <a:lnSpc>
                <a:spcPct val="80000"/>
              </a:lnSpc>
              <a:buNone/>
              <a:defRPr/>
            </a:pPr>
            <a:endParaRPr lang="kk-KZ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indent="-285750" algn="just">
              <a:lnSpc>
                <a:spcPct val="80000"/>
              </a:lnSpc>
              <a:defRPr/>
            </a:pP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жұмыс барысында  мұнай мөлшерін өлшеудің заманауи әдістерін қолдану </a:t>
            </a:r>
            <a:r>
              <a:rPr lang="kk-KZ" alt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(МЕТ </a:t>
            </a: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-массалық әдіс, яғни мұнай есебін массасы бойынша, көлемі бойынша емес жүргізу);</a:t>
            </a:r>
          </a:p>
          <a:p>
            <a:pPr marL="628650" indent="-285750" algn="just">
              <a:lnSpc>
                <a:spcPct val="80000"/>
              </a:lnSpc>
              <a:defRPr/>
            </a:pPr>
            <a:endParaRPr lang="kk-KZ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indent="-285750" algn="just">
              <a:lnSpc>
                <a:spcPct val="80000"/>
              </a:lnSpc>
              <a:defRPr/>
            </a:pP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магистральдық мұнай құбыры объектілерін ведомстводан тыс күзету;</a:t>
            </a:r>
          </a:p>
          <a:p>
            <a:pPr marL="628650" indent="-285750" algn="just">
              <a:lnSpc>
                <a:spcPct val="80000"/>
              </a:lnSpc>
              <a:defRPr/>
            </a:pPr>
            <a:endParaRPr lang="kk-KZ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indent="-285750" algn="just">
              <a:lnSpc>
                <a:spcPct val="80000"/>
              </a:lnSpc>
              <a:defRPr/>
            </a:pP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мұнай құбырының жұмысын жедел бақылау (</a:t>
            </a:r>
            <a:r>
              <a:rPr lang="en-US" alt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SCADA</a:t>
            </a:r>
            <a:r>
              <a:rPr lang="ru-RU" alt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k-KZ" alt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ҰЖЖЖ жүйесі</a:t>
            </a: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628650" indent="-285750" algn="just">
              <a:lnSpc>
                <a:spcPct val="80000"/>
              </a:lnSpc>
              <a:defRPr/>
            </a:pPr>
            <a:endParaRPr lang="kk-KZ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indent="-285750" algn="just">
              <a:lnSpc>
                <a:spcPct val="80000"/>
              </a:lnSpc>
              <a:defRPr/>
            </a:pP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анықталған ақаулардың координаттарына 0,5 метрге дейінгі дәлдікпен байланыстыра отырып, құбырдың кеңістіктік орнын анықтауға мүмкіндік беретін магистральдық мұнай құбыры объектілеріне мерзімді диагностика жүргізу арқылы жүзеге асырылады.</a:t>
            </a:r>
          </a:p>
        </p:txBody>
      </p:sp>
    </p:spTree>
    <p:extLst>
      <p:ext uri="{BB962C8B-B14F-4D97-AF65-F5344CB8AC3E}">
        <p14:creationId xmlns:p14="http://schemas.microsoft.com/office/powerpoint/2010/main" val="2153382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4"/>
          <p:cNvSpPr/>
          <p:nvPr/>
        </p:nvSpPr>
        <p:spPr>
          <a:xfrm>
            <a:off x="1046953" y="1743503"/>
            <a:ext cx="381743" cy="405045"/>
          </a:xfrm>
          <a:prstGeom prst="ellipse">
            <a:avLst/>
          </a:prstGeom>
          <a:solidFill>
            <a:srgbClr val="2E32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35034" y="2405499"/>
            <a:ext cx="944928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tabLst>
                <a:tab pos="303967" algn="l"/>
                <a:tab pos="354687" algn="l"/>
              </a:tabLst>
            </a:pPr>
            <a:r>
              <a:rPr lang="ru-RU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Реверс </a:t>
            </a:r>
            <a:r>
              <a:rPr lang="ru-RU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Жобасы</a:t>
            </a:r>
            <a:r>
              <a:rPr lang="ru-RU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объектілерінің</a:t>
            </a:r>
            <a:r>
              <a:rPr lang="ru-RU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құрылысын</a:t>
            </a:r>
            <a:r>
              <a:rPr lang="ru-RU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аяқтау</a:t>
            </a:r>
            <a:r>
              <a:rPr lang="ru-RU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;</a:t>
            </a:r>
            <a:endParaRPr lang="ru-RU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35" name="Oval 4"/>
          <p:cNvSpPr/>
          <p:nvPr/>
        </p:nvSpPr>
        <p:spPr>
          <a:xfrm>
            <a:off x="1044780" y="2458258"/>
            <a:ext cx="381743" cy="357888"/>
          </a:xfrm>
          <a:prstGeom prst="ellipse">
            <a:avLst/>
          </a:prstGeom>
          <a:solidFill>
            <a:srgbClr val="2E32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6" name="Номер слайда 3">
            <a:extLst>
              <a:ext uri="{FF2B5EF4-FFF2-40B4-BE49-F238E27FC236}">
                <a16:creationId xmlns:a16="http://schemas.microsoft.com/office/drawing/2014/main" id="{D25C1109-39DA-4CCC-9B98-5B3D4BD64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9E51889-35A5-4CC2-8DD0-1758C66EFFBD}"/>
              </a:ext>
            </a:extLst>
          </p:cNvPr>
          <p:cNvSpPr txBox="1"/>
          <p:nvPr/>
        </p:nvSpPr>
        <p:spPr>
          <a:xfrm>
            <a:off x="1522780" y="1625908"/>
            <a:ext cx="10225484" cy="5355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80000"/>
              </a:lnSpc>
              <a:spcBef>
                <a:spcPts val="0"/>
              </a:spcBef>
              <a:defRPr/>
            </a:pP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Кеңқияқ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-Атырау»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магистральды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құбыры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қауіпсіз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үзіліссіз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тасымалдауды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</p:txBody>
      </p:sp>
      <p:sp>
        <p:nvSpPr>
          <p:cNvPr id="12" name="Oval 4"/>
          <p:cNvSpPr/>
          <p:nvPr/>
        </p:nvSpPr>
        <p:spPr>
          <a:xfrm>
            <a:off x="1044780" y="3071112"/>
            <a:ext cx="381743" cy="357888"/>
          </a:xfrm>
          <a:prstGeom prst="ellipse">
            <a:avLst/>
          </a:prstGeom>
          <a:solidFill>
            <a:srgbClr val="2E32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9E51889-35A5-4CC2-8DD0-1758C66EFFBD}"/>
              </a:ext>
            </a:extLst>
          </p:cNvPr>
          <p:cNvSpPr txBox="1"/>
          <p:nvPr/>
        </p:nvSpPr>
        <p:spPr>
          <a:xfrm>
            <a:off x="1522780" y="3053571"/>
            <a:ext cx="1022548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tabLst>
                <a:tab pos="303967" algn="l"/>
                <a:tab pos="354687" algn="l"/>
              </a:tabLst>
            </a:pP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Инвестициялық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бағдарламаны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5-жылдық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кезеңге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бекіту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5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118547" y="269694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жылға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міндеттер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spc="120" dirty="0">
              <a:solidFill>
                <a:srgbClr val="3745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val 4"/>
          <p:cNvSpPr/>
          <p:nvPr/>
        </p:nvSpPr>
        <p:spPr>
          <a:xfrm>
            <a:off x="1044780" y="3645024"/>
            <a:ext cx="381743" cy="357888"/>
          </a:xfrm>
          <a:prstGeom prst="ellipse">
            <a:avLst/>
          </a:prstGeom>
          <a:solidFill>
            <a:srgbClr val="2E32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9E51889-35A5-4CC2-8DD0-1758C66EFFBD}"/>
              </a:ext>
            </a:extLst>
          </p:cNvPr>
          <p:cNvSpPr txBox="1"/>
          <p:nvPr/>
        </p:nvSpPr>
        <p:spPr>
          <a:xfrm>
            <a:off x="1522780" y="3703443"/>
            <a:ext cx="10225484" cy="3139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80000"/>
              </a:lnSpc>
              <a:spcBef>
                <a:spcPts val="0"/>
              </a:spcBef>
              <a:defRPr/>
            </a:pP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Тарифті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5-жылдық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кезеңге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бекіту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571237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Номер слайда 3">
            <a:extLst>
              <a:ext uri="{FF2B5EF4-FFF2-40B4-BE49-F238E27FC236}">
                <a16:creationId xmlns:a16="http://schemas.microsoft.com/office/drawing/2014/main" id="{D25C1109-39DA-4CCC-9B98-5B3D4BD64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  <p:pic>
        <p:nvPicPr>
          <p:cNvPr id="25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79376" y="2780928"/>
            <a:ext cx="11028734" cy="75408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>
              <a:lnSpc>
                <a:spcPct val="80000"/>
              </a:lnSpc>
              <a:spcBef>
                <a:spcPct val="0"/>
              </a:spcBef>
              <a:buNone/>
            </a:pPr>
            <a:r>
              <a:rPr lang="ru-RU" altLang="ru-RU" sz="4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Назарларыңызға</a:t>
            </a:r>
            <a:r>
              <a:rPr lang="ru-RU" altLang="ru-RU" sz="4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4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рақмет</a:t>
            </a:r>
            <a:r>
              <a:rPr lang="ru-RU" altLang="ru-RU" sz="4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altLang="ru-RU" sz="4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just">
              <a:lnSpc>
                <a:spcPct val="80000"/>
              </a:lnSpc>
              <a:spcBef>
                <a:spcPts val="0"/>
              </a:spcBef>
              <a:buFontTx/>
              <a:buNone/>
              <a:defRPr/>
            </a:pPr>
            <a:endParaRPr lang="ru-RU" alt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19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938170" y="6425480"/>
            <a:ext cx="48577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50" b="1" spc="-1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9" name="Номер слайда 3">
            <a:extLst>
              <a:ext uri="{FF2B5EF4-FFF2-40B4-BE49-F238E27FC236}">
                <a16:creationId xmlns:a16="http://schemas.microsoft.com/office/drawing/2014/main" id="{C904D314-BEE9-457F-873B-EA5A9F4B2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pic>
        <p:nvPicPr>
          <p:cNvPr id="17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326904" y="284975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мәліметтер</a:t>
            </a:r>
            <a:endParaRPr lang="ru-RU" b="1" spc="120" dirty="0">
              <a:solidFill>
                <a:srgbClr val="3745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>
          <a:xfrm>
            <a:off x="479375" y="1193695"/>
            <a:ext cx="11267665" cy="239958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«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МұнайТас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» 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Солтүстік-Батыс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құбыр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компаниясы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» АҚ  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2001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жылғы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11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желтоқсанда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құрылды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2004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жылғы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қаңтардан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бастап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компания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Қазақстан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Республикасының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табиғи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монополия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субъектілерінің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мемлекеттік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тіркеліміне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енгізілді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2018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жылғы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24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шілдеде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«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МұнайТас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» 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Солтүстік-Батыс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құбыр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компаниясы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» АҚ  «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МұнайТас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» 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Солтүстік-Батыс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құбыр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компаниясы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»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жауапкершілігі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шектеулі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серіктестігі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болып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қайта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құрылды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Серіктестік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Қатысушылары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- «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ҚазТрансОйл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» АҚ (51%);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- «</a:t>
            </a:r>
            <a:r>
              <a:rPr kumimoji="0" lang="en-US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CNPC Exploration and Developme</a:t>
            </a:r>
            <a:r>
              <a:rPr kumimoji="0" lang="en-US" alt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nt Company Ltd.»</a:t>
            </a:r>
            <a:r>
              <a:rPr kumimoji="0" lang="kk-KZ" alt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компаниясы</a:t>
            </a:r>
            <a:r>
              <a:rPr kumimoji="0" lang="en-US" alt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(49%).</a:t>
            </a:r>
            <a:endParaRPr kumimoji="0" lang="ru-RU" altLang="ru-RU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 algn="just">
              <a:buFontTx/>
              <a:buNone/>
              <a:defRPr/>
            </a:pPr>
            <a:endParaRPr lang="ru-RU" alt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439347" y="3593275"/>
            <a:ext cx="11223927" cy="1779941"/>
            <a:chOff x="436328" y="3546243"/>
            <a:chExt cx="11223927" cy="1779941"/>
          </a:xfrm>
        </p:grpSpPr>
        <p:sp>
          <p:nvSpPr>
            <p:cNvPr id="52" name="Скругленный прямоугольник 51"/>
            <p:cNvSpPr/>
            <p:nvPr/>
          </p:nvSpPr>
          <p:spPr>
            <a:xfrm>
              <a:off x="9616852" y="3647903"/>
              <a:ext cx="2043403" cy="720080"/>
            </a:xfrm>
            <a:prstGeom prst="round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ҚХР </a:t>
              </a:r>
              <a:r>
                <a:rPr lang="ru-RU" sz="1600" b="1" dirty="0" err="1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Үкіметі</a:t>
              </a:r>
              <a:r>
                <a:rPr lang="ru-RU" sz="1600" b="1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  </a:t>
              </a:r>
            </a:p>
          </p:txBody>
        </p:sp>
        <p:grpSp>
          <p:nvGrpSpPr>
            <p:cNvPr id="7" name="Группа 6"/>
            <p:cNvGrpSpPr/>
            <p:nvPr/>
          </p:nvGrpSpPr>
          <p:grpSpPr>
            <a:xfrm>
              <a:off x="436328" y="3546243"/>
              <a:ext cx="9199325" cy="1779941"/>
              <a:chOff x="436328" y="3546243"/>
              <a:chExt cx="9199325" cy="1779941"/>
            </a:xfrm>
          </p:grpSpPr>
          <p:sp>
            <p:nvSpPr>
              <p:cNvPr id="47" name="Скругленный прямоугольник 46"/>
              <p:cNvSpPr/>
              <p:nvPr/>
            </p:nvSpPr>
            <p:spPr>
              <a:xfrm>
                <a:off x="3202863" y="3647903"/>
                <a:ext cx="2553327" cy="720080"/>
              </a:xfrm>
              <a:prstGeom prst="round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500" b="1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CNPC Exploration and Development Company Ltd.</a:t>
                </a:r>
                <a:endParaRPr lang="ru-RU" sz="1500" b="1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endParaRPr>
              </a:p>
            </p:txBody>
          </p:sp>
          <p:sp>
            <p:nvSpPr>
              <p:cNvPr id="53" name="Скругленный прямоугольник 52"/>
              <p:cNvSpPr/>
              <p:nvPr/>
            </p:nvSpPr>
            <p:spPr>
              <a:xfrm>
                <a:off x="6679020" y="3647903"/>
                <a:ext cx="2043403" cy="720080"/>
              </a:xfrm>
              <a:prstGeom prst="roundRect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>
                    <a:solidFill>
                      <a:schemeClr val="tx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CNPC (</a:t>
                </a:r>
                <a:r>
                  <a:rPr lang="ru-RU" sz="1600" b="1" dirty="0">
                    <a:solidFill>
                      <a:schemeClr val="tx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ҚХР)</a:t>
                </a:r>
              </a:p>
            </p:txBody>
          </p:sp>
          <p:sp>
            <p:nvSpPr>
              <p:cNvPr id="4" name="Стрелка вниз 3"/>
              <p:cNvSpPr/>
              <p:nvPr/>
            </p:nvSpPr>
            <p:spPr>
              <a:xfrm rot="5400000">
                <a:off x="8999983" y="3613294"/>
                <a:ext cx="312712" cy="792087"/>
              </a:xfrm>
              <a:prstGeom prst="down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4" name="Скругленный прямоугольник 53"/>
              <p:cNvSpPr/>
              <p:nvPr/>
            </p:nvSpPr>
            <p:spPr>
              <a:xfrm>
                <a:off x="537231" y="3660252"/>
                <a:ext cx="2534410" cy="720080"/>
              </a:xfrm>
              <a:prstGeom prst="round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«</a:t>
                </a:r>
                <a:r>
                  <a:rPr lang="ru-RU" b="1" dirty="0" err="1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ҚазТрансОйл</a:t>
                </a:r>
                <a:r>
                  <a:rPr lang="ru-RU" b="1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» АҚ</a:t>
                </a:r>
              </a:p>
            </p:txBody>
          </p:sp>
          <p:sp>
            <p:nvSpPr>
              <p:cNvPr id="58" name="Стрелка вниз 57"/>
              <p:cNvSpPr/>
              <p:nvPr/>
            </p:nvSpPr>
            <p:spPr>
              <a:xfrm rot="5400000">
                <a:off x="6062151" y="3611900"/>
                <a:ext cx="312712" cy="792087"/>
              </a:xfrm>
              <a:prstGeom prst="down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9" name="Скругленный прямоугольник 58"/>
              <p:cNvSpPr/>
              <p:nvPr/>
            </p:nvSpPr>
            <p:spPr>
              <a:xfrm>
                <a:off x="1858053" y="4606104"/>
                <a:ext cx="2553327" cy="720080"/>
              </a:xfrm>
              <a:prstGeom prst="roundRect">
                <a:avLst/>
              </a:prstGeom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«</a:t>
                </a:r>
                <a:r>
                  <a:rPr lang="ru-RU" b="1" dirty="0" err="1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МұнайТас</a:t>
                </a:r>
                <a:r>
                  <a:rPr lang="ru-RU" b="1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» СБҚК» ЖШС</a:t>
                </a:r>
              </a:p>
            </p:txBody>
          </p:sp>
          <p:sp>
            <p:nvSpPr>
              <p:cNvPr id="5" name="Стрелка углом 4"/>
              <p:cNvSpPr/>
              <p:nvPr/>
            </p:nvSpPr>
            <p:spPr>
              <a:xfrm rot="10800000">
                <a:off x="4469820" y="4509120"/>
                <a:ext cx="668302" cy="648312"/>
              </a:xfrm>
              <a:prstGeom prst="ben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Стрелка углом 59"/>
              <p:cNvSpPr/>
              <p:nvPr/>
            </p:nvSpPr>
            <p:spPr>
              <a:xfrm rot="10800000" flipH="1">
                <a:off x="1126136" y="4509120"/>
                <a:ext cx="680765" cy="648312"/>
              </a:xfrm>
              <a:prstGeom prst="bentArrow">
                <a:avLst>
                  <a:gd name="adj1" fmla="val 25000"/>
                  <a:gd name="adj2" fmla="val 23041"/>
                  <a:gd name="adj3" fmla="val 25000"/>
                  <a:gd name="adj4" fmla="val 43750"/>
                </a:avLst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5887412" y="3546243"/>
                <a:ext cx="7920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b="1" dirty="0">
                    <a:ln w="0"/>
                    <a:solidFill>
                      <a:srgbClr val="2E3279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100%</a:t>
                </a: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8843565" y="3558864"/>
                <a:ext cx="7920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b="1" dirty="0">
                    <a:ln w="0"/>
                    <a:solidFill>
                      <a:srgbClr val="2E3279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100%</a:t>
                </a: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5030375" y="4569293"/>
                <a:ext cx="7920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b="1" dirty="0">
                    <a:ln w="0"/>
                    <a:solidFill>
                      <a:srgbClr val="2E3279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49%</a:t>
                </a: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436328" y="4569293"/>
                <a:ext cx="7920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b="1" dirty="0">
                    <a:ln w="0"/>
                    <a:solidFill>
                      <a:srgbClr val="2E3279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51%</a:t>
                </a:r>
              </a:p>
            </p:txBody>
          </p:sp>
        </p:grpSp>
      </p:grpSp>
      <p:sp>
        <p:nvSpPr>
          <p:cNvPr id="64" name="Rectangle 3"/>
          <p:cNvSpPr txBox="1">
            <a:spLocks noChangeArrowheads="1"/>
          </p:cNvSpPr>
          <p:nvPr/>
        </p:nvSpPr>
        <p:spPr>
          <a:xfrm>
            <a:off x="478303" y="5390650"/>
            <a:ext cx="11305256" cy="66667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  <a:defRPr/>
            </a:pPr>
            <a:endParaRPr lang="ru-RU" alt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ru-RU" alt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Серіктестіктің</a:t>
            </a:r>
            <a:r>
              <a:rPr lang="ru-RU" alt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еншілес</a:t>
            </a:r>
            <a:r>
              <a:rPr lang="ru-RU" alt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компаниялары</a:t>
            </a:r>
            <a:r>
              <a:rPr lang="ru-RU" altLang="ru-RU" sz="1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филиалдары</a:t>
            </a:r>
            <a:r>
              <a:rPr lang="ru-RU" alt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alt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уәкілеттіктері</a:t>
            </a:r>
            <a:r>
              <a:rPr lang="ru-RU" alt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жоқ</a:t>
            </a:r>
            <a:r>
              <a:rPr lang="ru-RU" altLang="ru-RU" sz="1300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pPr marL="0" indent="0" algn="just">
              <a:buNone/>
              <a:defRPr/>
            </a:pPr>
            <a:endParaRPr lang="ru-RU" alt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417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Номер слайда 3">
            <a:extLst>
              <a:ext uri="{FF2B5EF4-FFF2-40B4-BE49-F238E27FC236}">
                <a16:creationId xmlns:a16="http://schemas.microsoft.com/office/drawing/2014/main" id="{E26496AE-A19D-48C3-B64B-565D90845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pic>
        <p:nvPicPr>
          <p:cNvPr id="15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326904" y="284975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мәліметтер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жалғасы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>
          <a:xfrm>
            <a:off x="407368" y="1195706"/>
            <a:ext cx="4968552" cy="303424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Tx/>
              <a:buNone/>
              <a:defRPr/>
            </a:pPr>
            <a:r>
              <a:rPr lang="kk-KZ" alt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Серіктестіктің негізгі қызметі </a:t>
            </a:r>
            <a:r>
              <a:rPr lang="kk-KZ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«Кеңқияқ-Атырау» магистральдық құбыры арқылы мұнай тасымалдау бойынша қызметтер көрсету.</a:t>
            </a:r>
          </a:p>
          <a:p>
            <a:pPr marL="0" indent="0" algn="just">
              <a:buFontTx/>
              <a:buNone/>
              <a:defRPr/>
            </a:pPr>
            <a:r>
              <a:rPr lang="kk-KZ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«Кеңқияқ-Атырау» магистральдық мұнай құбыры республиканың Батыс Қазақстан өңірінің мұнайын батыс және шығыс бағыттарда тасымалдауға бағытталған. Магистральдық мұнай құбырының мұнайды қабылдау-тапсырудың бастапқы пункті Кеңқияқ кентіндегі «Кеңқияқ» БМАС, соңғы пункті Атырау қаласында орналасқан «Н.Шманов» атындағы МАС.</a:t>
            </a:r>
          </a:p>
          <a:p>
            <a:pPr marL="0" indent="0" algn="just">
              <a:buFontTx/>
              <a:buNone/>
              <a:defRPr/>
            </a:pPr>
            <a:r>
              <a:rPr lang="kk-KZ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2021 жылдың 1 шілдесінен бастап мұнайды кері бағытта – Атыраудан Кеңқияққа айдау мүмкіндігі іске асырылды.</a:t>
            </a:r>
          </a:p>
        </p:txBody>
      </p:sp>
      <p:graphicFrame>
        <p:nvGraphicFramePr>
          <p:cNvPr id="30" name="Таблица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445251"/>
              </p:ext>
            </p:extLst>
          </p:nvPr>
        </p:nvGraphicFramePr>
        <p:xfrm>
          <a:off x="5610844" y="1268760"/>
          <a:ext cx="6173788" cy="2349344"/>
        </p:xfrm>
        <a:graphic>
          <a:graphicData uri="http://schemas.openxmlformats.org/drawingml/2006/table">
            <a:tbl>
              <a:tblPr/>
              <a:tblGrid>
                <a:gridCol w="569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2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5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6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№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Атауы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Өлш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бірл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.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саны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5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Ұзақтығы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км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455,10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5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Өнімділігі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млн.т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жылына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6,0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5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Диаметрі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мм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610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4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Құбыр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қабырғаларының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қалыңдығы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мм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7.1-12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85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Құбыр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материалы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болат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Х65 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API 5L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85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Ең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жоғары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қысым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мПа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6.4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1" name="Rectangle 3"/>
          <p:cNvSpPr txBox="1">
            <a:spLocks noChangeArrowheads="1"/>
          </p:cNvSpPr>
          <p:nvPr/>
        </p:nvSpPr>
        <p:spPr>
          <a:xfrm>
            <a:off x="5704121" y="803540"/>
            <a:ext cx="6173787" cy="285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FontTx/>
              <a:buNone/>
              <a:defRPr/>
            </a:pP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Кеңқияқ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-Атырау» 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магистральды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құбырының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параметрлері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29330" y="4499211"/>
            <a:ext cx="11233248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  <a:defRPr/>
            </a:pPr>
            <a:r>
              <a:rPr lang="kk-KZ" sz="1400" b="1" dirty="0">
                <a:latin typeface="Arial" panose="020B0604020202020204" pitchFamily="34" charset="0"/>
                <a:cs typeface="Arial" panose="020B0604020202020204" pitchFamily="34" charset="0"/>
              </a:rPr>
              <a:t>2011 жылы ТМРА-ның 2011 жылғы 7 қарашадағы № 351-ОД бұйрығымен бекітілген </a:t>
            </a: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- 2012 жылғы 1 қаңтардан бастап іске қосу мерзімімен 1000 км-ге 1 тонна үшін 5 912 теңге мөлшерінде үлес тарифі.</a:t>
            </a:r>
          </a:p>
          <a:p>
            <a:pPr algn="just">
              <a:lnSpc>
                <a:spcPct val="80000"/>
              </a:lnSpc>
              <a:defRPr/>
            </a:pPr>
            <a:endParaRPr lang="kk-KZ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kk-KZ" sz="1400" b="1" dirty="0">
                <a:latin typeface="Arial" panose="020B0604020202020204" pitchFamily="34" charset="0"/>
                <a:cs typeface="Arial" panose="020B0604020202020204" pitchFamily="34" charset="0"/>
              </a:rPr>
              <a:t>ТМРА-ның 2012 жылғы 19 қаңтардағы № 8-ОД бұйрығымен </a:t>
            </a: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ТМРА-ның 2011 жылғы 7 қарашадағы № 351-НҚ бұйрығына өзгерістер енгізу туралы 1000 км-ге 1 тонна үшін 5 912 теңге мөлшеріндегі үлес тарифі 2012 жылғы 1 сәуірден бастап қолданысқа енгізілді.</a:t>
            </a:r>
          </a:p>
          <a:p>
            <a:pPr algn="just">
              <a:lnSpc>
                <a:spcPct val="80000"/>
              </a:lnSpc>
              <a:defRPr/>
            </a:pPr>
            <a:endParaRPr lang="kk-K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kk-KZ" sz="1400" b="1" dirty="0">
                <a:latin typeface="Arial" panose="020B0604020202020204" pitchFamily="34" charset="0"/>
                <a:cs typeface="Arial" panose="020B0604020202020204" pitchFamily="34" charset="0"/>
              </a:rPr>
              <a:t>ТМРКД 2021 жылғы 26 қарашадағы №132 ОД бұйрығымен </a:t>
            </a: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2021 жылға арналған өзгерістерді ескере отырып, тарифтік смета бекітілді.</a:t>
            </a:r>
          </a:p>
          <a:p>
            <a:pPr algn="just">
              <a:lnSpc>
                <a:spcPct val="80000"/>
              </a:lnSpc>
              <a:defRPr/>
            </a:pPr>
            <a:endParaRPr lang="kk-K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kk-KZ" sz="1400" b="1" dirty="0">
                <a:latin typeface="Arial" panose="020B0604020202020204" pitchFamily="34" charset="0"/>
                <a:cs typeface="Arial" panose="020B0604020202020204" pitchFamily="34" charset="0"/>
              </a:rPr>
              <a:t>2022 жылғы 07 желтоқсандағы №157-ОД бұйрығымен </a:t>
            </a: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2021 жылға арналған өзгерістерді ескере отырып, тарифтік сметаны бекіту туралы 2021 жылғы 26 қарашадағы №132-ОД ТМРКД  бұйрығына өзгерістер енгізілді.</a:t>
            </a:r>
            <a:endParaRPr lang="kk-KZ" sz="14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238672" y="4119256"/>
            <a:ext cx="11233247" cy="285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  <a:defRPr/>
            </a:pP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Кеңқияқ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-Атырау»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магистральдық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құбыры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тасымалдау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көрсету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тарифі</a:t>
            </a:r>
            <a:endParaRPr lang="ru-RU" altLang="ru-RU" sz="1400" b="1" dirty="0">
              <a:solidFill>
                <a:srgbClr val="2E32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595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Номер слайда 3">
            <a:extLst>
              <a:ext uri="{FF2B5EF4-FFF2-40B4-BE49-F238E27FC236}">
                <a16:creationId xmlns:a16="http://schemas.microsoft.com/office/drawing/2014/main" id="{31EC8FF0-3B01-4C30-BAF1-B2DAF924A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pic>
        <p:nvPicPr>
          <p:cNvPr id="16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326904" y="284975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Инвестициялық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бағдарлама</a:t>
            </a:r>
            <a:endParaRPr lang="ru-RU" b="1" spc="120" dirty="0">
              <a:solidFill>
                <a:srgbClr val="3745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86415" y="1193695"/>
            <a:ext cx="11305256" cy="540950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defTabSz="355600">
              <a:buNone/>
            </a:pPr>
            <a:r>
              <a:rPr lang="ru-RU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ҚР Энергетика </a:t>
            </a:r>
            <a:r>
              <a:rPr lang="kk-KZ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министрлігінің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2016 </a:t>
            </a:r>
            <a:r>
              <a:rPr lang="kk-KZ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29 </a:t>
            </a:r>
            <a:r>
              <a:rPr lang="kk-KZ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сәуіріндегі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ТМРК-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ның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2016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сәуірдегі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бірлескен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бұйрығымен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Серіктестіктің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2016-2020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жылдарға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инвестициялық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бағдарламасы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бекітілді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  <a:r>
              <a:rPr lang="kk-KZ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58775" algn="just" defTabSz="355600">
              <a:buNone/>
            </a:pP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Сонымен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жылға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ресурстық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базаның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болмауынан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Серіктестік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Қатысушылары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Реверс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жүзеге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инвестициялық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шешімді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қабылдаған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358775" algn="just" defTabSz="355600">
              <a:buNone/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тарапынан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Реверс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ҚазТрансОйл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АҚ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комитеттерінің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(2018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сәуірдегі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хаттама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«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ҚазМұнайГаз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ҰК АҚ (2018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маусымдағы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хаттама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Самұрық-Қазына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АҚ (2018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шілдедегі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хаттама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шешімдерімен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мақұлданды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358775" algn="just" defTabSz="355600">
              <a:buNone/>
            </a:pP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Инвестициялық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бағдарламаға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Қазақстан-Қытай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құрылысының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екінші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кезеңінің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екінші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кезегі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Өнімділікті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жылына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млн.тоннаға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ұлғайту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аясында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жылына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млн.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тоннаға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дейінгі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Кеңқияқ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-Атырау»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учаскесінің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Реверсі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бұдан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kk-KZ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еверс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асыруға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сомасы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22,5 млрд.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теңгеге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инвестициялар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кірді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ретте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Реверс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асыруға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2016-2022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жылдар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кезеңіндегі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нақты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шығындар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29,1 млрд.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теңгені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құрады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358775" algn="just" defTabSz="355600">
              <a:buNone/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Реверс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асырудың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шарты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ресурстық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базамен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отандық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МӨЗ-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ҚХР-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экспортқа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тасымалдау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Батыс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мұнайының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ұзақ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мерзімді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көлемдерінің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бар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358775" algn="just" defTabSz="355600">
              <a:buNone/>
            </a:pP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2011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бекітілген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тариф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2016-2020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жылдарға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бекітілген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инвестициялық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бағдарламаны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асыруға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шығындарды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есепке</a:t>
            </a:r>
            <a:r>
              <a:rPr lang="ru-RU" alt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алмайды</a:t>
            </a:r>
            <a:r>
              <a:rPr lang="ru-RU" alt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сондай-ақ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объективті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есепке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ала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алмады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соның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салдарынан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осы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инвестициялық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бағдарламаны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Серіктестіктің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пайдасы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амортизациялық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аударымдары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есебінен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жүретінін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айта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кеткен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жөн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358775" algn="just" defTabSz="355600">
              <a:buNone/>
            </a:pP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Серіктестіктің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инвестициялық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бағдарламасы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ретте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басшысының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мүдделі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органдардың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тапсырмаларын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мақсатында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Серіктестік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Кеңқияқ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-Атырау»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құбырын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жылына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млн.тоннаға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кеңейту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мәселесін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пысықтауда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358775" algn="just" defTabSz="355600">
              <a:buNone/>
            </a:pP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Кеңейту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Серіктестіктің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қаражаты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есебінен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жоспарланып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Осыған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орай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Серіктестік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Кеңейту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мақсатында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амортизациялық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аударымдарды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жинақтау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есебінен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қалыптастырылатын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ақшалай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қаражатты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шоғырландырады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889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Номер слайда 3">
            <a:extLst>
              <a:ext uri="{FF2B5EF4-FFF2-40B4-BE49-F238E27FC236}">
                <a16:creationId xmlns:a16="http://schemas.microsoft.com/office/drawing/2014/main" id="{31EC8FF0-3B01-4C30-BAF1-B2DAF924A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pic>
        <p:nvPicPr>
          <p:cNvPr id="16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207568" y="284975"/>
            <a:ext cx="8784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Инвестициялық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бағдарлама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жалғасы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119336" y="1129004"/>
            <a:ext cx="11665296" cy="539633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defTabSz="355600">
              <a:buNone/>
            </a:pP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Реверс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асырудың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республиканың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МӨЗ-не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Батыс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азақстан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мұнайының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берілуін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ҚХР-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экспортын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ұлғайту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Кеңқияқ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-Атырау»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магистральдық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жылына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млн.тоннаға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дейінгі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көлемде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айдауға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жеткізу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Ақтөбе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Құмкөл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орындарында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өндіру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көлемінің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төмендеуіне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Республикасының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МӨЗ-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Батыс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мұнайымен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мақсатында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Батыс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өңірінен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жеткізілімдерінің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реверсі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республиканың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ішкі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нарығын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өнімдерімен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жасайды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 defTabSz="355600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defTabSz="35560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Реверс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асыруға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Республикасының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Үкіметі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Қытай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Халық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Республикасының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Үкіметі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арасындағы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Қазақстан-Қытай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құбырын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дамыту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кезіндегі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ынтымақтастықтың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кейбір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мәселелері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ҚР 2013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17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қазандағы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№136-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Заңымен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ратификацияланған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келісімге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Тараптар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мұнайды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ішкі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нарыққа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экспортқа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жеткізудің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негізделген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көлемдерімен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Қазақстан-Қытай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учаскелерінің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өткізу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қабілетін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ұлғайтуға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тиіс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 defTabSz="355600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defTabSz="355600"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Реверс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Жобасының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ағымдағы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күйі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 defTabSz="35560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Қазіргі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уақытта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іс-шаралар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аяқталып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пайдалануға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берілді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defTabSz="35560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1-ші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кешені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(ЕРС-1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объектілері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объектілерді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пайдалануға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актісіне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15.06.2020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қойылды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defTabSz="35560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2-ші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кешені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(«Аман» МАС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технологиялық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мақсаттағы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объектілері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объектілерді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пайдалануға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актісіне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30.06.2021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қойылды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defTabSz="355600"/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жылыту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пештерінің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объектілері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объектілерді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пайдалануға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актісіне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29.10.2021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қойылды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defTabSz="355600"/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жеткізу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газ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объектілері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(ЕРС-4),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объектілерді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пайдалануға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актісіне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30.11.2022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қойылды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 defTabSz="355600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defTabSz="355600"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жылдың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шілдесінен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бастап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«Аман» МАС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технологиялық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объектілері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айдау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мүмкіндігі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етілді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жабдықтар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штаттық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режимде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істейді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 defTabSz="355600">
              <a:buNone/>
            </a:pP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айдауға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әсер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етпейтін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3-ші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кешенінің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объектілері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әкімшілік-тұрмыстық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мақсаттағы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объектілер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барысында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052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3">
            <a:extLst>
              <a:ext uri="{FF2B5EF4-FFF2-40B4-BE49-F238E27FC236}">
                <a16:creationId xmlns:a16="http://schemas.microsoft.com/office/drawing/2014/main" id="{D636B434-6FDD-434D-88F7-9D949088A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118547" y="269694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жылға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тарифтік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сметаны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орындау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өзіндік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құн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9E51889-35A5-4CC2-8DD0-1758C66EFFBD}"/>
              </a:ext>
            </a:extLst>
          </p:cNvPr>
          <p:cNvSpPr txBox="1"/>
          <p:nvPr/>
        </p:nvSpPr>
        <p:spPr>
          <a:xfrm>
            <a:off x="287930" y="6076815"/>
            <a:ext cx="11039882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tabLst>
                <a:tab pos="303967" algn="l"/>
                <a:tab pos="354687" algn="l"/>
              </a:tabLst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2022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дерек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бекітілген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тарифтік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сметада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көзделген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мөлшердің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пайызынан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астамының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өзіндік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құны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шығындардың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орындалмаған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баптары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жоқ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60B60B3-BF22-4FEE-99AC-EF0A6DB443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360" y="868458"/>
            <a:ext cx="10729192" cy="5121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160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3">
            <a:extLst>
              <a:ext uri="{FF2B5EF4-FFF2-40B4-BE49-F238E27FC236}">
                <a16:creationId xmlns:a16="http://schemas.microsoft.com/office/drawing/2014/main" id="{D636B434-6FDD-434D-88F7-9D949088A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118547" y="269694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жылға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тарифтік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сметаны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орындау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өзіндік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құн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9E51889-35A5-4CC2-8DD0-1758C66EFFBD}"/>
              </a:ext>
            </a:extLst>
          </p:cNvPr>
          <p:cNvSpPr txBox="1"/>
          <p:nvPr/>
        </p:nvSpPr>
        <p:spPr>
          <a:xfrm>
            <a:off x="287930" y="6218148"/>
            <a:ext cx="11039882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03967" algn="l"/>
                <a:tab pos="354687" algn="l"/>
              </a:tabLst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2022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жылғы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дерек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бойынша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бекітілген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тарифтік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сметада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көзделген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мөлшердің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5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пайызынан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астамының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өзіндік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құны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бойынша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шығындардың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орындалмаған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баптары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жоқ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8A67203-299F-404C-AA5D-C588D53E5D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360" y="908720"/>
            <a:ext cx="10585176" cy="5256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051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3">
            <a:extLst>
              <a:ext uri="{FF2B5EF4-FFF2-40B4-BE49-F238E27FC236}">
                <a16:creationId xmlns:a16="http://schemas.microsoft.com/office/drawing/2014/main" id="{D636B434-6FDD-434D-88F7-9D949088A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118547" y="269694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қызметтің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қаржылық-экономикалық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көрсеткіші</a:t>
            </a:r>
            <a:endParaRPr lang="ru-RU" b="1" spc="120" dirty="0">
              <a:solidFill>
                <a:srgbClr val="3745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051780"/>
              </p:ext>
            </p:extLst>
          </p:nvPr>
        </p:nvGraphicFramePr>
        <p:xfrm>
          <a:off x="6622714" y="1468607"/>
          <a:ext cx="5040560" cy="2902831"/>
        </p:xfrm>
        <a:graphic>
          <a:graphicData uri="http://schemas.openxmlformats.org/drawingml/2006/table">
            <a:tbl>
              <a:tblPr/>
              <a:tblGrid>
                <a:gridCol w="3907724">
                  <a:extLst>
                    <a:ext uri="{9D8B030D-6E8A-4147-A177-3AD203B41FA5}">
                      <a16:colId xmlns:a16="http://schemas.microsoft.com/office/drawing/2014/main" val="4189587060"/>
                    </a:ext>
                  </a:extLst>
                </a:gridCol>
                <a:gridCol w="1132836">
                  <a:extLst>
                    <a:ext uri="{9D8B030D-6E8A-4147-A177-3AD203B41FA5}">
                      <a16:colId xmlns:a16="http://schemas.microsoft.com/office/drawing/2014/main" val="2899058242"/>
                    </a:ext>
                  </a:extLst>
                </a:gridCol>
              </a:tblGrid>
              <a:tr h="42453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Көрсеткіштердің</a:t>
                      </a:r>
                      <a:r>
                        <a:rPr lang="ru-RU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атауы</a:t>
                      </a:r>
                      <a:r>
                        <a:rPr lang="ru-RU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млрд.тенге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 2022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жылға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234819"/>
                  </a:ext>
                </a:extLst>
              </a:tr>
              <a:tr h="21476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КІРІСТЕР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жиыны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соның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ішінде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15,1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8441168"/>
                  </a:ext>
                </a:extLst>
              </a:tr>
              <a:tr h="204773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Негізгі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қызметінен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табыс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  </a:t>
                      </a: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13,4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272245"/>
                  </a:ext>
                </a:extLst>
              </a:tr>
              <a:tr h="204773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Қаржыландырудан</a:t>
                      </a:r>
                      <a:r>
                        <a:rPr lang="ru-RU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түскен</a:t>
                      </a:r>
                      <a:r>
                        <a:rPr lang="ru-RU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табыс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1,6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9011289"/>
                  </a:ext>
                </a:extLst>
              </a:tr>
              <a:tr h="204773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   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өзге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де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шығындар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0,1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7378052"/>
                  </a:ext>
                </a:extLst>
              </a:tr>
              <a:tr h="21476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ШЫҒЫСТАР</a:t>
                      </a:r>
                      <a:r>
                        <a:rPr lang="ru-RU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жиыны</a:t>
                      </a:r>
                      <a:r>
                        <a:rPr lang="ru-RU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400" b="1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соның</a:t>
                      </a:r>
                      <a:r>
                        <a:rPr lang="ru-RU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ішінде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12,7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72330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өзіндік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құн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9,1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2791052"/>
                  </a:ext>
                </a:extLst>
              </a:tr>
              <a:tr h="204773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әкімшілік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шығындар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1,7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2767124"/>
                  </a:ext>
                </a:extLst>
              </a:tr>
              <a:tr h="204773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қаржыландыру</a:t>
                      </a:r>
                      <a:r>
                        <a:rPr lang="ru-RU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шығындары</a:t>
                      </a:r>
                      <a:r>
                        <a:rPr lang="ru-RU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0,3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4195505"/>
                  </a:ext>
                </a:extLst>
              </a:tr>
              <a:tr h="104884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өзге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де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шығындар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0,9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8321759"/>
                  </a:ext>
                </a:extLst>
              </a:tr>
              <a:tr h="2547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Корпоративті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табыс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салығы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0,7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2203592"/>
                  </a:ext>
                </a:extLst>
              </a:tr>
              <a:tr h="10987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Жиынтық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табыс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2,4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5976851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340516"/>
              </p:ext>
            </p:extLst>
          </p:nvPr>
        </p:nvGraphicFramePr>
        <p:xfrm>
          <a:off x="628650" y="1502433"/>
          <a:ext cx="4888210" cy="2018683"/>
        </p:xfrm>
        <a:graphic>
          <a:graphicData uri="http://schemas.openxmlformats.org/drawingml/2006/table">
            <a:tbl>
              <a:tblPr/>
              <a:tblGrid>
                <a:gridCol w="3547894">
                  <a:extLst>
                    <a:ext uri="{9D8B030D-6E8A-4147-A177-3AD203B41FA5}">
                      <a16:colId xmlns:a16="http://schemas.microsoft.com/office/drawing/2014/main" val="2564622290"/>
                    </a:ext>
                  </a:extLst>
                </a:gridCol>
                <a:gridCol w="1340316">
                  <a:extLst>
                    <a:ext uri="{9D8B030D-6E8A-4147-A177-3AD203B41FA5}">
                      <a16:colId xmlns:a16="http://schemas.microsoft.com/office/drawing/2014/main" val="2306415135"/>
                    </a:ext>
                  </a:extLst>
                </a:gridCol>
              </a:tblGrid>
              <a:tr h="45848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Көрсеткіштерің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атауы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млрд.тенге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2022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жылға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410372"/>
                  </a:ext>
                </a:extLst>
              </a:tr>
              <a:tr h="21224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АКТИВТЕР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жиыны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соның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ішінде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103186"/>
                  </a:ext>
                </a:extLst>
              </a:tr>
              <a:tr h="212247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Қысқа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мерзімді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активтер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15,6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82284"/>
                  </a:ext>
                </a:extLst>
              </a:tr>
              <a:tr h="212247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Ұзақ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мерзімді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активтер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49,7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7159226"/>
                  </a:ext>
                </a:extLst>
              </a:tr>
              <a:tr h="21224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ПАССИВТЕР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жиыны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соның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ішінде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5076158"/>
                  </a:ext>
                </a:extLst>
              </a:tr>
              <a:tr h="212247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Қысқа</a:t>
                      </a:r>
                      <a:r>
                        <a:rPr lang="ru-RU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мерзімді</a:t>
                      </a:r>
                      <a:r>
                        <a:rPr lang="ru-RU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 </a:t>
                      </a:r>
                      <a:r>
                        <a:rPr lang="ru-RU" sz="1400" b="0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міндеттемелер</a:t>
                      </a:r>
                      <a:r>
                        <a:rPr lang="ru-RU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113956"/>
                  </a:ext>
                </a:extLst>
              </a:tr>
              <a:tr h="212247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Ұзақмерзімді</a:t>
                      </a:r>
                      <a:r>
                        <a:rPr lang="ru-RU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міндеттемелер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8,3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5954170"/>
                  </a:ext>
                </a:extLst>
              </a:tr>
              <a:tr h="212247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Капитал</a:t>
                      </a: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r>
                        <a:rPr lang="en-US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,</a:t>
                      </a:r>
                      <a:r>
                        <a:rPr lang="en-US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9981548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89E51889-35A5-4CC2-8DD0-1758C66EFFBD}"/>
              </a:ext>
            </a:extLst>
          </p:cNvPr>
          <p:cNvSpPr txBox="1"/>
          <p:nvPr/>
        </p:nvSpPr>
        <p:spPr>
          <a:xfrm>
            <a:off x="623392" y="4686235"/>
            <a:ext cx="11039882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tabLst>
                <a:tab pos="303967" algn="l"/>
                <a:tab pos="354687" algn="l"/>
              </a:tabLst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Қаржылық-экономикалық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көрсеткіштер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Серіктестіктің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2022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қаржылық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есептілігінде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егжей-тегжейлі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көрсетілген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Серіктестіктің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қаржылық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есептілігі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Халықаралық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қаржылық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есептілік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стандарттарына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дайындалды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тәуелсіз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аудитордың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аудиторлық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есебімен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расталды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>
          <a:xfrm>
            <a:off x="6622714" y="1237159"/>
            <a:ext cx="5040560" cy="285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FontTx/>
              <a:buNone/>
              <a:defRPr/>
            </a:pP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Кірістер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шығыстар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қысқартылған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</a:t>
            </a:r>
            <a:endParaRPr lang="ru-RU" altLang="ru-RU" sz="1400" b="1" dirty="0">
              <a:solidFill>
                <a:srgbClr val="2E32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>
          <a:xfrm>
            <a:off x="620316" y="1268760"/>
            <a:ext cx="4896544" cy="285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FontTx/>
              <a:buNone/>
              <a:defRPr/>
            </a:pPr>
            <a:r>
              <a:rPr lang="kk-KZ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Қысқартылған бухгалтелік теңгерім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15436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Номер слайда 3">
            <a:extLst>
              <a:ext uri="{FF2B5EF4-FFF2-40B4-BE49-F238E27FC236}">
                <a16:creationId xmlns:a16="http://schemas.microsoft.com/office/drawing/2014/main" id="{D25C1109-39DA-4CCC-9B98-5B3D4BD64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pic>
        <p:nvPicPr>
          <p:cNvPr id="25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118547" y="269694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Көрсетілетін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қызметтердің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көлемі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323850" y="874712"/>
            <a:ext cx="11244758" cy="370641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>
              <a:spcBef>
                <a:spcPts val="0"/>
              </a:spcBef>
              <a:buFontTx/>
              <a:buNone/>
              <a:defRPr/>
            </a:pPr>
            <a:endParaRPr lang="ru-RU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just">
              <a:spcBef>
                <a:spcPts val="0"/>
              </a:spcBef>
              <a:buFontTx/>
              <a:buNone/>
              <a:defRPr/>
            </a:pP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Есептік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кезеңде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5 612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тонна 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тасымалданды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соның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indent="-285750" algn="just">
              <a:spcBef>
                <a:spcPts val="0"/>
              </a:spcBef>
              <a:buFontTx/>
              <a:buChar char="-"/>
              <a:defRPr/>
            </a:pP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экспортқа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1 187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тонна;</a:t>
            </a:r>
          </a:p>
          <a:p>
            <a:pPr marL="628650" indent="-285750" algn="just">
              <a:spcBef>
                <a:spcPts val="0"/>
              </a:spcBef>
              <a:buFontTx/>
              <a:buChar char="-"/>
              <a:defRPr/>
            </a:pP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ішкі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нарыққа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4 426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lang="ru-RU" altLang="ru-RU" sz="1600">
                <a:latin typeface="Arial" panose="020B0604020202020204" pitchFamily="34" charset="0"/>
                <a:cs typeface="Arial" panose="020B0604020202020204" pitchFamily="34" charset="0"/>
              </a:rPr>
              <a:t> тонна.</a:t>
            </a:r>
            <a:endParaRPr lang="ru-RU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just">
              <a:spcBef>
                <a:spcPts val="0"/>
              </a:spcBef>
              <a:buFontTx/>
              <a:buNone/>
              <a:defRPr/>
            </a:pP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Осылайша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арақатынас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ішкі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нарыққа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78,85%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экспортқа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21,15%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құрайды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0" algn="just">
              <a:spcBef>
                <a:spcPts val="0"/>
              </a:spcBef>
              <a:buFontTx/>
              <a:buNone/>
              <a:defRPr/>
            </a:pPr>
            <a:endParaRPr lang="ru-RU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just">
              <a:spcBef>
                <a:spcPts val="0"/>
              </a:spcBef>
              <a:buFontTx/>
              <a:buNone/>
              <a:defRPr/>
            </a:pP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Есепті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кезеңде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тасымалдау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Серіктестігінің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қызметтерін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26 </a:t>
            </a:r>
            <a:r>
              <a:rPr lang="ru-RU" alt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жүк</a:t>
            </a: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жөнелтуші</a:t>
            </a: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компания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пайдаланды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Тасымалданатын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мұнайдың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ең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үлкен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үлесі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indent="0" algn="just">
              <a:spcBef>
                <a:spcPts val="0"/>
              </a:spcBef>
              <a:buFontTx/>
              <a:buNone/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 «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Маңғыстаумұнайгаз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АҚ - 41,42%;</a:t>
            </a:r>
          </a:p>
          <a:p>
            <a:pPr indent="0" algn="just">
              <a:spcBef>
                <a:spcPts val="0"/>
              </a:spcBef>
              <a:buNone/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 «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Ембімұнайгаз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АҚ - 23,55%; </a:t>
            </a:r>
          </a:p>
          <a:p>
            <a:pPr indent="0" algn="just">
              <a:spcBef>
                <a:spcPts val="0"/>
              </a:spcBef>
              <a:buNone/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 «СНПС-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Актөбемұнайгаз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АҚ - 8,61%;          </a:t>
            </a:r>
          </a:p>
          <a:p>
            <a:pPr indent="0" algn="just">
              <a:spcBef>
                <a:spcPts val="0"/>
              </a:spcBef>
              <a:buNone/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 «</a:t>
            </a: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ҚоЖан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АҚ - 5,02%;</a:t>
            </a:r>
          </a:p>
          <a:p>
            <a:pPr indent="0" algn="just">
              <a:spcBef>
                <a:spcPts val="0"/>
              </a:spcBef>
              <a:buNone/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 «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Сағыз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Петролеум Компани» ЖШС - </a:t>
            </a:r>
            <a:r>
              <a:rPr lang="en-US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3,37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%; </a:t>
            </a:r>
          </a:p>
          <a:p>
            <a:pPr indent="0" algn="just">
              <a:spcBef>
                <a:spcPts val="0"/>
              </a:spcBef>
              <a:buNone/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 «КМК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АҚ - </a:t>
            </a:r>
            <a:r>
              <a:rPr lang="en-US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%;                      </a:t>
            </a:r>
          </a:p>
          <a:p>
            <a:pPr indent="0" algn="just">
              <a:spcBef>
                <a:spcPts val="0"/>
              </a:spcBef>
              <a:buNone/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 «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Матен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Петролеум» ЖШС - 1,99%.</a:t>
            </a: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7731048"/>
              </p:ext>
            </p:extLst>
          </p:nvPr>
        </p:nvGraphicFramePr>
        <p:xfrm>
          <a:off x="623392" y="4688680"/>
          <a:ext cx="5223348" cy="1227495"/>
        </p:xfrm>
        <a:graphic>
          <a:graphicData uri="http://schemas.openxmlformats.org/drawingml/2006/table">
            <a:tbl>
              <a:tblPr/>
              <a:tblGrid>
                <a:gridCol w="3135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28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ЖҮКАЙНАЛЫ</a:t>
                      </a:r>
                      <a:r>
                        <a:rPr lang="ru-RU" sz="1400" b="1" i="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</a:t>
                      </a:r>
                      <a:endParaRPr lang="ru-RU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4" marR="9524" marT="9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4" marR="9524" marT="9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286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Экспорт</a:t>
                      </a: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млн.тн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/км</a:t>
                      </a: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451,82</a:t>
                      </a: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71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Ішкі</a:t>
                      </a:r>
                      <a:r>
                        <a:rPr lang="ru-RU" sz="1200" b="0" i="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baseline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нарық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млн.тн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/км</a:t>
                      </a: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1 814,53</a:t>
                      </a: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ЖҮКАЙНАЛЫМНЫҢ</a:t>
                      </a:r>
                      <a:r>
                        <a:rPr lang="ru-RU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ЖАЛПЫ ЖИЫНЫ </a:t>
                      </a:r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млн.тн</a:t>
                      </a:r>
                      <a:r>
                        <a:rPr lang="ru-RU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/км</a:t>
                      </a:r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2 266,34</a:t>
                      </a: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283598"/>
              </p:ext>
            </p:extLst>
          </p:nvPr>
        </p:nvGraphicFramePr>
        <p:xfrm>
          <a:off x="6094413" y="4688679"/>
          <a:ext cx="5223348" cy="1227497"/>
        </p:xfrm>
        <a:graphic>
          <a:graphicData uri="http://schemas.openxmlformats.org/drawingml/2006/table">
            <a:tbl>
              <a:tblPr/>
              <a:tblGrid>
                <a:gridCol w="3168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0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278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КІРІС</a:t>
                      </a:r>
                    </a:p>
                  </a:txBody>
                  <a:tcPr marL="9525" marR="9525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239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Экспорт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млрд.теңге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239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Ішкі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нарық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млрд.теңге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10,7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2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КІРІСТІҢ ЖАЛПЫ ЖИЫНЫ</a:t>
                      </a: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600" b="1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млрд.теңге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kk-K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5611780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31571</TotalTime>
  <Words>1529</Words>
  <Application>Microsoft Office PowerPoint</Application>
  <PresentationFormat>Широкоэкранный</PresentationFormat>
  <Paragraphs>209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PT Sans</vt:lpstr>
      <vt:lpstr>Times New Roman</vt:lpstr>
      <vt:lpstr>1_Тема Office</vt:lpstr>
      <vt:lpstr>РЕТТЕЛІП КӨРСЕТІЛЕТІН ҚЫЗМЕТТЕР  КӨРСЕТУ БОЙЫНША «МҰНАЙТАС» СБҚК» ЖШС ҚЫЗМЕТТЕРІ ТУРАЛЫ 2022 ЖЫЛҒА ЕСЕП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(II-ЧАСТЬ)  по итогам деятельности ДЗО АО «КазМунайГаз-ПМ» (ТОО «АНПЗ», ТОО «ПНХЗ», ТОО «ПКОП», ТОО «ҚазМұнайГаз Өнімдері», АО «KPI», ТОО «СП Caspi Bitum», ТОО «ПХСНГ», ТОО «КМГ-Аэро») за истекший отчетный период квартал/год и задачи на следующий квартал/год, статус реализации действующих программ</dc:title>
  <dc:creator>Askar Nurseitov [Аскар Нурсеитов]</dc:creator>
  <cp:lastModifiedBy>Пользователь</cp:lastModifiedBy>
  <cp:revision>2553</cp:revision>
  <cp:lastPrinted>2022-02-23T09:03:37Z</cp:lastPrinted>
  <dcterms:created xsi:type="dcterms:W3CDTF">2015-03-04T12:29:32Z</dcterms:created>
  <dcterms:modified xsi:type="dcterms:W3CDTF">2025-03-26T00:27:03Z</dcterms:modified>
</cp:coreProperties>
</file>