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08" r:id="rId2"/>
    <p:sldId id="622" r:id="rId3"/>
    <p:sldId id="666" r:id="rId4"/>
    <p:sldId id="625" r:id="rId5"/>
    <p:sldId id="668" r:id="rId6"/>
    <p:sldId id="627" r:id="rId7"/>
    <p:sldId id="671" r:id="rId8"/>
    <p:sldId id="670" r:id="rId9"/>
    <p:sldId id="672" r:id="rId10"/>
    <p:sldId id="676" r:id="rId11"/>
    <p:sldId id="675" r:id="rId12"/>
    <p:sldId id="674" r:id="rId13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 userDrawn="1">
          <p15:clr>
            <a:srgbClr val="A4A3A4"/>
          </p15:clr>
        </p15:guide>
        <p15:guide id="2" pos="7469" userDrawn="1">
          <p15:clr>
            <a:srgbClr val="A4A3A4"/>
          </p15:clr>
        </p15:guide>
        <p15:guide id="3" orient="horz" pos="4292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pos="7679" userDrawn="1">
          <p15:clr>
            <a:srgbClr val="A4A3A4"/>
          </p15:clr>
        </p15:guide>
        <p15:guide id="7" orient="horz" pos="3884" userDrawn="1">
          <p15:clr>
            <a:srgbClr val="A4A3A4"/>
          </p15:clr>
        </p15:guide>
        <p15:guide id="9" pos="3780" userDrawn="1">
          <p15:clr>
            <a:srgbClr val="A4A3A4"/>
          </p15:clr>
        </p15:guide>
        <p15:guide id="11" orient="horz" pos="42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5" orient="horz" pos="2341" userDrawn="1">
          <p15:clr>
            <a:srgbClr val="A4A3A4"/>
          </p15:clr>
        </p15:guide>
        <p15:guide id="16" orient="horz" pos="1026" userDrawn="1">
          <p15:clr>
            <a:srgbClr val="A4A3A4"/>
          </p15:clr>
        </p15:guide>
        <p15:guide id="17" orient="horz" pos="4156" userDrawn="1">
          <p15:clr>
            <a:srgbClr val="A4A3A4"/>
          </p15:clr>
        </p15:guide>
        <p15:guide id="18" orient="horz" pos="2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Sardzhveladze" initials="A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279"/>
    <a:srgbClr val="373D81"/>
    <a:srgbClr val="A69477"/>
    <a:srgbClr val="B7A68A"/>
    <a:srgbClr val="B7A6BD"/>
    <a:srgbClr val="008000"/>
    <a:srgbClr val="006600"/>
    <a:srgbClr val="FFFFCC"/>
    <a:srgbClr val="043562"/>
    <a:srgbClr val="04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6" autoAdjust="0"/>
    <p:restoredTop sz="86432" autoAdjust="0"/>
  </p:normalViewPr>
  <p:slideViewPr>
    <p:cSldViewPr>
      <p:cViewPr varScale="1">
        <p:scale>
          <a:sx n="98" d="100"/>
          <a:sy n="98" d="100"/>
        </p:scale>
        <p:origin x="115" y="91"/>
      </p:cViewPr>
      <p:guideLst>
        <p:guide orient="horz" pos="754"/>
        <p:guide pos="7469"/>
        <p:guide orient="horz" pos="4292"/>
        <p:guide orient="horz" pos="4320"/>
        <p:guide pos="7679"/>
        <p:guide orient="horz" pos="3884"/>
        <p:guide pos="3780"/>
        <p:guide orient="horz" pos="4247"/>
        <p:guide pos="3840"/>
        <p:guide orient="horz" pos="2568"/>
        <p:guide orient="horz" pos="2341"/>
        <p:guide orient="horz" pos="1026"/>
        <p:guide orient="horz" pos="4156"/>
        <p:guide orient="horz" pos="29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44" y="-120"/>
      </p:cViewPr>
      <p:guideLst>
        <p:guide orient="horz" pos="3107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7" y="3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186D6F55-A11F-4DDC-9D20-EEA9A283C8C7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7" y="9370950"/>
            <a:ext cx="2919565" cy="493790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605430A-D751-4BB0-8CE8-FD9303CA56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10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9" y="2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/>
          <a:lstStyle>
            <a:lvl1pPr algn="r">
              <a:defRPr sz="1200"/>
            </a:lvl1pPr>
          </a:lstStyle>
          <a:p>
            <a:fld id="{D68D9B8D-DF36-499C-8990-550C33EE2CD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75" tIns="45088" rIns="90175" bIns="4508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175" tIns="45088" rIns="90175" bIns="4508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9" y="9371287"/>
            <a:ext cx="2918831" cy="493316"/>
          </a:xfrm>
          <a:prstGeom prst="rect">
            <a:avLst/>
          </a:prstGeom>
        </p:spPr>
        <p:txBody>
          <a:bodyPr vert="horz" lIns="90175" tIns="45088" rIns="90175" bIns="45088" rtlCol="0" anchor="b"/>
          <a:lstStyle>
            <a:lvl1pPr algn="r">
              <a:defRPr sz="1200"/>
            </a:lvl1pPr>
          </a:lstStyle>
          <a:p>
            <a:fld id="{2BBFE662-F22C-4A05-BDEB-E91158B9B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35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0963" y="741363"/>
            <a:ext cx="6573837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53166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453337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861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1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4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5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6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63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1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01.09.2016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79376" y="1700808"/>
            <a:ext cx="11305256" cy="3079954"/>
          </a:xfrm>
          <a:prstGeom prst="rect">
            <a:avLst/>
          </a:prstGeom>
          <a:solidFill>
            <a:srgbClr val="F2F4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ctrTitle"/>
          </p:nvPr>
        </p:nvSpPr>
        <p:spPr>
          <a:xfrm>
            <a:off x="839415" y="1839855"/>
            <a:ext cx="10585175" cy="280186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3406775" algn="l"/>
              </a:tabLst>
            </a:pP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РЕТТЕЛІП КӨРСЕТІЛЕТІН ҚЫЗМЕТТЕР </a:t>
            </a:r>
            <a:b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kk-KZ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КӨРСЕТУ </a:t>
            </a:r>
            <a:r>
              <a:rPr lang="ru-RU" sz="3200" b="1" spc="120" dirty="0">
                <a:solidFill>
                  <a:srgbClr val="3B3D7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 «МҰНАЙТАС» СБҚК» ЖШС ҚЫЗМЕТТЕРІ ТУРАЛЫ 2022 ЖЫЛҒА ЕСЕП  </a:t>
            </a:r>
            <a:endParaRPr lang="ru-RU" altLang="ru-RU" sz="2800" i="1" spc="120" dirty="0">
              <a:solidFill>
                <a:srgbClr val="3B3D79"/>
              </a:solidFill>
              <a:latin typeface="PT Sans" panose="020B0503020203020204" pitchFamily="34" charset="-52"/>
              <a:ea typeface="+mn-ea"/>
              <a:cs typeface="Arial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151784" y="6093296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2023 </a:t>
            </a:r>
            <a:r>
              <a:rPr 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</a:t>
            </a:r>
            <a:endParaRPr 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8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Тұтынушылармен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A771660-362E-A889-9EBD-6515A947DBB5}"/>
              </a:ext>
            </a:extLst>
          </p:cNvPr>
          <p:cNvSpPr txBox="1">
            <a:spLocks noChangeArrowheads="1"/>
          </p:cNvSpPr>
          <p:nvPr/>
        </p:nvSpPr>
        <p:spPr>
          <a:xfrm>
            <a:off x="323850" y="874712"/>
            <a:ext cx="11244758" cy="4210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Реттеліп көрсетілен қызметтерді тұтынушылармен негізгі жұмыс жүк жөнелтушілерге жасалған шарттарға сәйкес «Кеңқияқ-Атырау» магистральдық мұнай құбыры арқылы мұнайды тасымалдау мүмкіндігін тең құқылы ұсыну болып табылады.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buNone/>
              <a:defRPr/>
            </a:pPr>
            <a:r>
              <a:rPr lang="kk-KZ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Көрсетілетін қызметтердің сапасы қамтамасыз етіледі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lnSpc>
                <a:spcPct val="80000"/>
              </a:lnSpc>
              <a:buNone/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жұмыс барысында  мұнай мөлшерін өлшеудің заманауи әдістерін қолдану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(МЕТ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-массалық әдіс, яғни мұнай есебін массасы бойынша, көлемі бойынша емес жүргізу);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магистральдық мұнай құбыры объектілерін ведомстводан тыс күзету;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мұнай құбырының жұмысын жедел бақылау (</a:t>
            </a:r>
            <a:r>
              <a:rPr lang="en-US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SCADA</a:t>
            </a:r>
            <a:r>
              <a:rPr lang="ru-RU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k-KZ" alt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ҰЖЖЖ жүйесі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628650" indent="-285750" algn="just">
              <a:lnSpc>
                <a:spcPct val="80000"/>
              </a:lnSpc>
              <a:defRPr/>
            </a:pPr>
            <a:endParaRPr lang="kk-KZ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lnSpc>
                <a:spcPct val="80000"/>
              </a:lnSpc>
              <a:defRPr/>
            </a:pP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анықталған ақаулардың координаттарына 0,5 метрге дейінгі дәлдікпен байланыстыра отырып, құбырдың кеңістіктік орнын анықтауға мүмкіндік беретін магистральдық мұнай құбыры объектілеріне мерзімді диагностика жүргізу арқылы жүзеге асырылады.</a:t>
            </a:r>
          </a:p>
        </p:txBody>
      </p:sp>
    </p:spTree>
    <p:extLst>
      <p:ext uri="{BB962C8B-B14F-4D97-AF65-F5344CB8AC3E}">
        <p14:creationId xmlns:p14="http://schemas.microsoft.com/office/powerpoint/2010/main" val="215338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4"/>
          <p:cNvSpPr/>
          <p:nvPr/>
        </p:nvSpPr>
        <p:spPr>
          <a:xfrm>
            <a:off x="1046953" y="1743503"/>
            <a:ext cx="381743" cy="405045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35034" y="2405499"/>
            <a:ext cx="944928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Реверс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Жобасы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объектілерінің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құрылысын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аяқтау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5" name="Oval 4"/>
          <p:cNvSpPr/>
          <p:nvPr/>
        </p:nvSpPr>
        <p:spPr>
          <a:xfrm>
            <a:off x="1044780" y="2458258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1625908"/>
            <a:ext cx="10225484" cy="5355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қауіпсіз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үзіліссіз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тасымалдауды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</p:txBody>
      </p:sp>
      <p:sp>
        <p:nvSpPr>
          <p:cNvPr id="12" name="Oval 4"/>
          <p:cNvSpPr/>
          <p:nvPr/>
        </p:nvSpPr>
        <p:spPr>
          <a:xfrm>
            <a:off x="1044780" y="3071112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3053571"/>
            <a:ext cx="1022548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бағдарламаны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5-жылдық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кезеңге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4"/>
          <p:cNvSpPr/>
          <p:nvPr/>
        </p:nvSpPr>
        <p:spPr>
          <a:xfrm>
            <a:off x="1044780" y="3645024"/>
            <a:ext cx="381743" cy="357888"/>
          </a:xfrm>
          <a:prstGeom prst="ellipse">
            <a:avLst/>
          </a:prstGeom>
          <a:solidFill>
            <a:srgbClr val="2E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1522780" y="3703443"/>
            <a:ext cx="10225484" cy="3139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defRPr/>
            </a:pP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5-жылдық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кезеңге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бекіту</a:t>
            </a:r>
            <a:r>
              <a:rPr lang="ru-RU" alt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5712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9376" y="2780928"/>
            <a:ext cx="11028734" cy="7540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Назарларыңызға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рақмет</a:t>
            </a:r>
            <a:r>
              <a:rPr lang="ru-RU" altLang="ru-RU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altLang="ru-RU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8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38170" y="6425480"/>
            <a:ext cx="48577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b="1" spc="-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Номер слайда 3">
            <a:extLst>
              <a:ext uri="{FF2B5EF4-FFF2-40B4-BE49-F238E27FC236}">
                <a16:creationId xmlns:a16="http://schemas.microsoft.com/office/drawing/2014/main" id="{C904D314-BEE9-457F-873B-EA5A9F4B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17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>
          <a:xfrm>
            <a:off x="479375" y="1193695"/>
            <a:ext cx="11267665" cy="23995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11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желтоқсанда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қаңтардан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бастап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Қазақстан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Республикасының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табиғи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монополия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субъектілерінің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мемлекеттік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тіркеліміне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енгізілді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24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шілдеде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МұнайТас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Солтүстік-Батыс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құбыр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компаниясы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жауапкершілігі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шектеулі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серіктестігі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болып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қайта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құрылды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Серіктестік</a:t>
            </a:r>
            <a:r>
              <a:rPr kumimoji="0" lang="ru-RU" alt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ru-RU" altLang="ru-RU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Қатысушылары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- «</a:t>
            </a:r>
            <a:r>
              <a:rPr kumimoji="0" lang="ru-RU" altLang="ru-RU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ҚазТрансОйл</a:t>
            </a: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 АҚ (51%);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- «</a:t>
            </a:r>
            <a:r>
              <a:rPr kumimoji="0" lang="en-US" alt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CNPC Exploration and Developme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nt Company Ltd.»</a:t>
            </a:r>
            <a:r>
              <a:rPr kumimoji="0" lang="kk-KZ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компаниясы</a:t>
            </a:r>
            <a:r>
              <a:rPr kumimoji="0" lang="en-US" alt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(49%).</a:t>
            </a:r>
            <a:endParaRPr kumimoji="0" lang="ru-RU" altLang="ru-RU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39347" y="3593275"/>
            <a:ext cx="11223927" cy="1779941"/>
            <a:chOff x="436328" y="3546243"/>
            <a:chExt cx="11223927" cy="1779941"/>
          </a:xfrm>
        </p:grpSpPr>
        <p:sp>
          <p:nvSpPr>
            <p:cNvPr id="52" name="Скругленный прямоугольник 51"/>
            <p:cNvSpPr/>
            <p:nvPr/>
          </p:nvSpPr>
          <p:spPr>
            <a:xfrm>
              <a:off x="9616852" y="3647903"/>
              <a:ext cx="2043403" cy="720080"/>
            </a:xfrm>
            <a:prstGeom prst="round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ҚХР </a:t>
              </a:r>
              <a:r>
                <a:rPr lang="ru-RU" sz="1600" b="1" dirty="0" err="1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Үкіметі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 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436328" y="3546243"/>
              <a:ext cx="9199325" cy="1779941"/>
              <a:chOff x="436328" y="3546243"/>
              <a:chExt cx="9199325" cy="1779941"/>
            </a:xfrm>
          </p:grpSpPr>
          <p:sp>
            <p:nvSpPr>
              <p:cNvPr id="47" name="Скругленный прямоугольник 46"/>
              <p:cNvSpPr/>
              <p:nvPr/>
            </p:nvSpPr>
            <p:spPr>
              <a:xfrm>
                <a:off x="3202863" y="3647903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500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Exploration and Development Company Ltd.</a:t>
                </a:r>
                <a:endParaRPr lang="ru-RU" sz="15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Скругленный прямоугольник 52"/>
              <p:cNvSpPr/>
              <p:nvPr/>
            </p:nvSpPr>
            <p:spPr>
              <a:xfrm>
                <a:off x="6679020" y="3647903"/>
                <a:ext cx="2043403" cy="720080"/>
              </a:xfrm>
              <a:prstGeom prst="round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CNPC (</a:t>
                </a:r>
                <a:r>
                  <a:rPr lang="ru-RU" sz="1600" b="1" dirty="0">
                    <a:solidFill>
                      <a:schemeClr val="tx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ҚХР)</a:t>
                </a:r>
              </a:p>
            </p:txBody>
          </p:sp>
          <p:sp>
            <p:nvSpPr>
              <p:cNvPr id="4" name="Стрелка вниз 3"/>
              <p:cNvSpPr/>
              <p:nvPr/>
            </p:nvSpPr>
            <p:spPr>
              <a:xfrm rot="5400000">
                <a:off x="8999983" y="3613294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Скругленный прямоугольник 53"/>
              <p:cNvSpPr/>
              <p:nvPr/>
            </p:nvSpPr>
            <p:spPr>
              <a:xfrm>
                <a:off x="537231" y="3660252"/>
                <a:ext cx="2534410" cy="7200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ҚазТрансОйл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 АҚ</a:t>
                </a:r>
              </a:p>
            </p:txBody>
          </p:sp>
          <p:sp>
            <p:nvSpPr>
              <p:cNvPr id="58" name="Стрелка вниз 57"/>
              <p:cNvSpPr/>
              <p:nvPr/>
            </p:nvSpPr>
            <p:spPr>
              <a:xfrm rot="5400000">
                <a:off x="6062151" y="3611900"/>
                <a:ext cx="312712" cy="792087"/>
              </a:xfrm>
              <a:prstGeom prst="down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1858053" y="4606104"/>
                <a:ext cx="2553327" cy="720080"/>
              </a:xfrm>
              <a:prstGeom prst="roundRect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 «</a:t>
                </a:r>
                <a:r>
                  <a:rPr lang="ru-RU" b="1" dirty="0" err="1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МұнайТас</a:t>
                </a:r>
                <a:r>
                  <a:rPr lang="ru-RU" b="1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» СБҚК» ЖШС</a:t>
                </a:r>
              </a:p>
            </p:txBody>
          </p:sp>
          <p:sp>
            <p:nvSpPr>
              <p:cNvPr id="5" name="Стрелка углом 4"/>
              <p:cNvSpPr/>
              <p:nvPr/>
            </p:nvSpPr>
            <p:spPr>
              <a:xfrm rot="10800000">
                <a:off x="4469820" y="4509120"/>
                <a:ext cx="668302" cy="648312"/>
              </a:xfrm>
              <a:prstGeom prst="bentArrow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Стрелка углом 59"/>
              <p:cNvSpPr/>
              <p:nvPr/>
            </p:nvSpPr>
            <p:spPr>
              <a:xfrm rot="10800000" flipH="1">
                <a:off x="1126136" y="4509120"/>
                <a:ext cx="680765" cy="648312"/>
              </a:xfrm>
              <a:prstGeom prst="bentArrow">
                <a:avLst>
                  <a:gd name="adj1" fmla="val 25000"/>
                  <a:gd name="adj2" fmla="val 23041"/>
                  <a:gd name="adj3" fmla="val 25000"/>
                  <a:gd name="adj4" fmla="val 43750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887412" y="354624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843565" y="3558864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100%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030375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49%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36328" y="4569293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ln w="0"/>
                    <a:solidFill>
                      <a:srgbClr val="2E3279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51%</a:t>
                </a:r>
              </a:p>
            </p:txBody>
          </p:sp>
        </p:grpSp>
      </p:grpSp>
      <p:sp>
        <p:nvSpPr>
          <p:cNvPr id="64" name="Rectangle 3"/>
          <p:cNvSpPr txBox="1">
            <a:spLocks noChangeArrowheads="1"/>
          </p:cNvSpPr>
          <p:nvPr/>
        </p:nvSpPr>
        <p:spPr>
          <a:xfrm>
            <a:off x="478303" y="5390650"/>
            <a:ext cx="11305256" cy="6666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еншілес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компаниялары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филиалдары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уәкілеттіктері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altLang="ru-RU" sz="13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 algn="just">
              <a:buNone/>
              <a:defRPr/>
            </a:pPr>
            <a:endParaRPr lang="ru-RU" alt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1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E26496AE-A19D-48C3-B64B-565D90845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мәліметтер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407368" y="1195706"/>
            <a:ext cx="4968552" cy="30342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Tx/>
              <a:buNone/>
              <a:defRPr/>
            </a:pPr>
            <a:r>
              <a:rPr lang="kk-KZ" alt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Серіктестіктің негізгі қызметі </a:t>
            </a: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құбыры арқылы мұнай тасымалдау бойынша қызметтер көрсету.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«Кеңқияқ-Атырау» магистральдық мұнай құбыры республиканың Батыс Қазақстан өңірінің мұнайын батыс және шығыс бағыттарда тасымалдауға бағытталған. Магистральдық мұнай құбырының мұнайды қабылдау-тапсырудың бастапқы пункті Кеңқияқ кентіндегі «Кеңқияқ» БМАС, соңғы пункті Атырау қаласында орналасқан «Н.Шманов» атындағы МАС.</a:t>
            </a:r>
          </a:p>
          <a:p>
            <a:pPr marL="0" indent="0" algn="just">
              <a:buFontTx/>
              <a:buNone/>
              <a:defRPr/>
            </a:pPr>
            <a:r>
              <a:rPr lang="kk-KZ" alt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2021 жылдың 1 шілдесінен бастап мұнайды кері бағытта – Атыраудан Кеңқияққа айдау мүмкіндігі іске асырылды.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445251"/>
              </p:ext>
            </p:extLst>
          </p:nvPr>
        </p:nvGraphicFramePr>
        <p:xfrm>
          <a:off x="5610844" y="1268760"/>
          <a:ext cx="6173788" cy="2349344"/>
        </p:xfrm>
        <a:graphic>
          <a:graphicData uri="http://schemas.openxmlformats.org/drawingml/2006/table">
            <a:tbl>
              <a:tblPr/>
              <a:tblGrid>
                <a:gridCol w="569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Атауы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Өлш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бірл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саны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Ұзақтығы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км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455,10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Өнімділігі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млн.т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жылына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6,0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Диаметрі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610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4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қабырғаларының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қалыңдығы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7.1-12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Құбыр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материалы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болат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Х65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API 5L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Ең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жоғары</a:t>
                      </a: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қысым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мПа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6.4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5704121" y="803540"/>
            <a:ext cx="617378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құбырының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параметрлері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9330" y="4499211"/>
            <a:ext cx="1123324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2011 жылы ТМРА-ның 2011 жылғы 7 қарашадағы № 351-ОД бұйрығымен бекітілген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- 2012 жылғы 1 қаңтардан бастап іске қосу мерзімімен 1000 км-ге 1 тонна үшін 5 912 теңге мөлшерінде үлес тарифі.</a:t>
            </a:r>
          </a:p>
          <a:p>
            <a:pPr algn="just">
              <a:lnSpc>
                <a:spcPct val="80000"/>
              </a:lnSpc>
              <a:defRPr/>
            </a:pPr>
            <a:endParaRPr lang="kk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ТМРА-ның 2012 жылғы 19 қаңтардағы № 8-ОД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ТМРА-ның 2011 жылғы 7 қарашадағы № 351-НҚ бұйрығына өзгерістер енгізу туралы 1000 км-ге 1 тонна үшін 5 912 теңге мөлшеріндегі үлес тарифі 2012 жылғы 1 сәуірден бастап қолданысқа енгізілді.</a:t>
            </a: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ТМРКД 2021 жылғы 26 қарашадағы №132 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 бекітілді.</a:t>
            </a:r>
          </a:p>
          <a:p>
            <a:pPr algn="just">
              <a:lnSpc>
                <a:spcPct val="80000"/>
              </a:lnSpc>
              <a:defRPr/>
            </a:pPr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2022 жылғы 07 желтоқсандағы №157-ОД бұйрығымен </a:t>
            </a: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2021 жылға арналған өзгерістерді ескере отырып, тарифтік сметаны бекіту туралы 2021 жылғы 26 қарашадағы №132-ОД ТМРКД  бұйрығына өзгерістер енгізілді.</a:t>
            </a:r>
            <a:endParaRPr lang="kk-KZ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38672" y="4119256"/>
            <a:ext cx="11233247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Кеңқияқ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-Атырау»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магистральдық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құбыры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тарифі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9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326904" y="284975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86415" y="1193695"/>
            <a:ext cx="11305256" cy="54095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ҚР Энергетика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сәуіріндегі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ТМРК-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2016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бірлескен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ҚазТрансОйл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комитеттерінің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ҚазМұнайГаз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ҰК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маусымдағы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Самұрық-Қазына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АҚ (2018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шешімдерімен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мақұлданды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Өнімділікті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млн.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учаскесінің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kk-KZ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еверс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сомасы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22,5 млрд.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теңгеге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инвестициялар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29,1 млрд.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теңгені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құрады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8775" algn="just" defTabSz="355600"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базамен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ҚХР-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экспортқа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көлемдерінің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бар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2016-2020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алмайды</a:t>
            </a:r>
            <a:r>
              <a:rPr lang="ru-RU" alt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объективті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басшысының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органдардың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пысықтауда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8775" algn="just" defTabSz="355600">
              <a:buNone/>
            </a:pP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Серіктестіктің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жоспарланып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Серіктестік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амортизациялық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жинақтау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есебінен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қалыптастырылатын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ақшалай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қаражатты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шоғырландырады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89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3">
            <a:extLst>
              <a:ext uri="{FF2B5EF4-FFF2-40B4-BE49-F238E27FC236}">
                <a16:creationId xmlns:a16="http://schemas.microsoft.com/office/drawing/2014/main" id="{31EC8FF0-3B01-4C30-BAF1-B2DAF92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6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207568" y="284975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жалғасы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19336" y="1129004"/>
            <a:ext cx="11665296" cy="53963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355600"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асырудың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МӨЗ-не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берілуін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ҚХР-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Кеңқияқ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-Атырау»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магистральдық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млн.тоннаға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Ақтөбе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Құмкөл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төмендеуіне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МӨЗ-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мұнайымен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өңірінен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жеткізілімдерінің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өнімдерімен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5560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Реверс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ҚР 2013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қазандағы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№136-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ратификацияланған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келісімге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Тараптар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нарыққа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экспортқа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жеткізудің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көлемдерімен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Қазақстан-Қытай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учаскелерінің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ұлғайтуға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5560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Реверс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Жобасының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іс-шаралар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аяқталып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defTabSz="35560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1-ші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(ЕРС-1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15.06.2020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355600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2-ші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(«Аман» МАС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30.06.2021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355600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жылыту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пештерінің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29.10.2021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defTabSz="355600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(ЕРС-4),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объектілерді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актісіне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30.11.2022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35560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шілдесінен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«Аман» МАС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айдау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етілді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жабдықтар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штаттық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режимде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defTabSz="355600">
              <a:buNone/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айдауға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етпейтін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3-ші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кешенінің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әкімшілік-тұрмыстық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мақсаттағы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5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сметаны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287930" y="6076815"/>
            <a:ext cx="110398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дерек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бекітілген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сметада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көзделген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мөлшердің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пайызынан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астамының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құны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шығындардың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орындалмаған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баптары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60B60B3-BF22-4FEE-99AC-EF0A6DB443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60" y="868458"/>
            <a:ext cx="10729192" cy="51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60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жылға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сметаны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өзіндік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287930" y="6218148"/>
            <a:ext cx="1103988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03967" algn="l"/>
                <a:tab pos="354687" algn="l"/>
              </a:tabLst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жылғы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дерек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бекітілген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тарифтік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сметада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көзделген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мөлшердің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5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пайызынан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астамының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өзіндік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құны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бойынша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шығындардың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орындалмаған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баптары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жоқ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8A67203-299F-404C-AA5D-C588D53E5D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360" y="908720"/>
            <a:ext cx="10585176" cy="525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51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>
            <a:extLst>
              <a:ext uri="{FF2B5EF4-FFF2-40B4-BE49-F238E27FC236}">
                <a16:creationId xmlns:a16="http://schemas.microsoft.com/office/drawing/2014/main" id="{D636B434-6FDD-434D-88F7-9D949088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көрсеткіші</a:t>
            </a:r>
            <a:endParaRPr lang="ru-RU" b="1" spc="120" dirty="0">
              <a:solidFill>
                <a:srgbClr val="3745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51780"/>
              </p:ext>
            </p:extLst>
          </p:nvPr>
        </p:nvGraphicFramePr>
        <p:xfrm>
          <a:off x="6622714" y="1468607"/>
          <a:ext cx="5040560" cy="2902831"/>
        </p:xfrm>
        <a:graphic>
          <a:graphicData uri="http://schemas.openxmlformats.org/drawingml/2006/table">
            <a:tbl>
              <a:tblPr/>
              <a:tblGrid>
                <a:gridCol w="3907724">
                  <a:extLst>
                    <a:ext uri="{9D8B030D-6E8A-4147-A177-3AD203B41FA5}">
                      <a16:colId xmlns:a16="http://schemas.microsoft.com/office/drawing/2014/main" val="4189587060"/>
                    </a:ext>
                  </a:extLst>
                </a:gridCol>
                <a:gridCol w="1132836">
                  <a:extLst>
                    <a:ext uri="{9D8B030D-6E8A-4147-A177-3AD203B41FA5}">
                      <a16:colId xmlns:a16="http://schemas.microsoft.com/office/drawing/2014/main" val="2899058242"/>
                    </a:ext>
                  </a:extLst>
                </a:gridCol>
              </a:tblGrid>
              <a:tr h="424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Көрсеткіштердің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2022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34819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КІРІСТЕР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15,1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441168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Негізгі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қызметінен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13,4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72245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Қаржыландырудан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түскен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9011289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378052"/>
                  </a:ext>
                </a:extLst>
              </a:tr>
              <a:tr h="2147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ШЫҒЫСТАР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12,7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23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өзіндік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құн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9,1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052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әкімшілік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767124"/>
                  </a:ext>
                </a:extLst>
              </a:tr>
              <a:tr h="204773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қаржыландыру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шығындары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195505"/>
                  </a:ext>
                </a:extLst>
              </a:tr>
              <a:tr h="10488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өзге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де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321759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Корпоративті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салығы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203592"/>
                  </a:ext>
                </a:extLst>
              </a:tr>
              <a:tr h="1098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Жиынтық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табыс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8998" marR="8998" marT="89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97685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340516"/>
              </p:ext>
            </p:extLst>
          </p:nvPr>
        </p:nvGraphicFramePr>
        <p:xfrm>
          <a:off x="628650" y="1502433"/>
          <a:ext cx="4888210" cy="2018683"/>
        </p:xfrm>
        <a:graphic>
          <a:graphicData uri="http://schemas.openxmlformats.org/drawingml/2006/table">
            <a:tbl>
              <a:tblPr/>
              <a:tblGrid>
                <a:gridCol w="3547894">
                  <a:extLst>
                    <a:ext uri="{9D8B030D-6E8A-4147-A177-3AD203B41FA5}">
                      <a16:colId xmlns:a16="http://schemas.microsoft.com/office/drawing/2014/main" val="2564622290"/>
                    </a:ext>
                  </a:extLst>
                </a:gridCol>
                <a:gridCol w="1340316">
                  <a:extLst>
                    <a:ext uri="{9D8B030D-6E8A-4147-A177-3AD203B41FA5}">
                      <a16:colId xmlns:a16="http://schemas.microsoft.com/office/drawing/2014/main" val="2306415135"/>
                    </a:ext>
                  </a:extLst>
                </a:gridCol>
              </a:tblGrid>
              <a:tr h="4584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Көрсеткіштерің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млрд.тенге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2022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жылға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410372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0318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2284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активтер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5922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ПАССИВТЕР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жиыны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соның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ішінде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65,3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076158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Қысқа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3,00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113956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Ұзақмерзімді</a:t>
                      </a:r>
                      <a:r>
                        <a:rPr lang="ru-RU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0" i="0" u="none" strike="noStrike" baseline="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міндеттемелер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954170"/>
                  </a:ext>
                </a:extLst>
              </a:tr>
              <a:tr h="212247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Капитал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en-US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1548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89E51889-35A5-4CC2-8DD0-1758C66EFFBD}"/>
              </a:ext>
            </a:extLst>
          </p:cNvPr>
          <p:cNvSpPr txBox="1"/>
          <p:nvPr/>
        </p:nvSpPr>
        <p:spPr>
          <a:xfrm>
            <a:off x="623392" y="4686235"/>
            <a:ext cx="1103988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tabLst>
                <a:tab pos="303967" algn="l"/>
                <a:tab pos="354687" algn="l"/>
              </a:tabLst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Қаржылық-экономикалық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көрсеткіштер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2022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есептілігінде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егжей-тегжейлі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Серіктестіктің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есептілік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аудиторлық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есебімен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расталды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6622714" y="1237159"/>
            <a:ext cx="5040560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шығыстар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400" b="1" dirty="0" err="1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endParaRPr lang="ru-RU" altLang="ru-RU" sz="1400" b="1" dirty="0">
              <a:solidFill>
                <a:srgbClr val="2E32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620316" y="1268760"/>
            <a:ext cx="4896544" cy="285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Tx/>
              <a:buNone/>
              <a:defRPr/>
            </a:pPr>
            <a:r>
              <a:rPr lang="kk-KZ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Қысқартылған бухгалтелік теңгерім</a:t>
            </a:r>
            <a:r>
              <a:rPr lang="ru-RU" altLang="ru-RU" sz="1400" b="1" dirty="0">
                <a:solidFill>
                  <a:srgbClr val="2E32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436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3">
            <a:extLst>
              <a:ext uri="{FF2B5EF4-FFF2-40B4-BE49-F238E27FC236}">
                <a16:creationId xmlns:a16="http://schemas.microsoft.com/office/drawing/2014/main" id="{D25C1109-39DA-4CCC-9B98-5B3D4BD64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24592" y="6448251"/>
            <a:ext cx="477364" cy="365125"/>
          </a:xfrm>
        </p:spPr>
        <p:txBody>
          <a:bodyPr/>
          <a:lstStyle/>
          <a:p>
            <a:pPr>
              <a:defRPr/>
            </a:pPr>
            <a:fld id="{B57C20F8-7C9C-4714-B244-953D781C802E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25" name="Picture 6">
            <a:extLst>
              <a:ext uri="{FF2B5EF4-FFF2-40B4-BE49-F238E27FC236}">
                <a16:creationId xmlns:a16="http://schemas.microsoft.com/office/drawing/2014/main" id="{2238E54B-C50C-4C7F-804D-C74A772E9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88826" cy="90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262189"/>
            <a:ext cx="1656184" cy="39211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8C34216-4E93-440F-9936-131A3C5F14DC}"/>
              </a:ext>
            </a:extLst>
          </p:cNvPr>
          <p:cNvSpPr txBox="1"/>
          <p:nvPr/>
        </p:nvSpPr>
        <p:spPr>
          <a:xfrm>
            <a:off x="2118547" y="26969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Көрсетілетін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қызметтердің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spc="120" dirty="0" err="1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b="1" spc="120" dirty="0">
                <a:solidFill>
                  <a:srgbClr val="3745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23850" y="874712"/>
            <a:ext cx="11244758" cy="370641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Есептік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5 612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 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соның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1 187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тонна;</a:t>
            </a:r>
          </a:p>
          <a:p>
            <a:pPr marL="628650" indent="-285750" algn="just">
              <a:spcBef>
                <a:spcPts val="0"/>
              </a:spcBef>
              <a:buFontTx/>
              <a:buChar char="-"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4 426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мың</a:t>
            </a:r>
            <a:r>
              <a:rPr lang="ru-RU" altLang="ru-RU" sz="1600">
                <a:latin typeface="Arial" panose="020B0604020202020204" pitchFamily="34" charset="0"/>
                <a:cs typeface="Arial" panose="020B0604020202020204" pitchFamily="34" charset="0"/>
              </a:rPr>
              <a:t> тонна.</a:t>
            </a: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Осылайша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арақатынас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ішкі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нарыққа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78,85%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экспортқа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21,15%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құрайды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Есепті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тасымалдау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Серіктестігінің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қызметтерін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жүк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жөнелтуші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компания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пайдаланды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Тасымалданатын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мұнайдың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үлесі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buFontTx/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Маңғыстаумұнайгаз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- 41,42%;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Ембімұнайгаз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- 23,55%;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«СНПС-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Актөбемұнайгаз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- 8,61%;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kk-KZ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ҚоЖан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- 5,02%;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Сағыз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 Компани» ЖШС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3,37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«КМК 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Мұнай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 АҚ - 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%;                      </a:t>
            </a:r>
          </a:p>
          <a:p>
            <a:pPr indent="0" algn="just">
              <a:spcBef>
                <a:spcPts val="0"/>
              </a:spcBef>
              <a:buNone/>
              <a:defRPr/>
            </a:pP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alt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Матен</a:t>
            </a:r>
            <a:r>
              <a:rPr lang="ru-RU" alt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Петролеум» ЖШС - 1,99%.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731048"/>
              </p:ext>
            </p:extLst>
          </p:nvPr>
        </p:nvGraphicFramePr>
        <p:xfrm>
          <a:off x="623392" y="4688680"/>
          <a:ext cx="5223348" cy="1227495"/>
        </p:xfrm>
        <a:graphic>
          <a:graphicData uri="http://schemas.openxmlformats.org/drawingml/2006/table">
            <a:tbl>
              <a:tblPr/>
              <a:tblGrid>
                <a:gridCol w="3135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2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</a:t>
                      </a:r>
                      <a:r>
                        <a:rPr lang="ru-RU" sz="1400" b="1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451,82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1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1 814,53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ЖҮКАЙНАЛЫМНЫҢ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ЖАЛПЫ ЖИЫНЫ 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млн.тн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/км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2 266,34</a:t>
                      </a:r>
                    </a:p>
                  </a:txBody>
                  <a:tcPr marL="9524" marR="9524" marT="9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83598"/>
              </p:ext>
            </p:extLst>
          </p:nvPr>
        </p:nvGraphicFramePr>
        <p:xfrm>
          <a:off x="6094413" y="4688679"/>
          <a:ext cx="5223348" cy="1227497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7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Экспорт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Ішкі</a:t>
                      </a:r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нарық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10,7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КІРІСТІҢ ЖАЛПЫ ЖИЫНЫ</a:t>
                      </a: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млрд.теңге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kk-K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1178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31571</TotalTime>
  <Words>1529</Words>
  <Application>Microsoft Office PowerPoint</Application>
  <PresentationFormat>Широкоэкранный</PresentationFormat>
  <Paragraphs>209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PT Sans</vt:lpstr>
      <vt:lpstr>Times New Roman</vt:lpstr>
      <vt:lpstr>1_Тема Office</vt:lpstr>
      <vt:lpstr>РЕТТЕЛІП КӨРСЕТІЛЕТІН ҚЫЗМЕТТЕР  КӨРСЕТУ БОЙЫНША «МҰНАЙТАС» СБҚК» ЖШС ҚЫЗМЕТТЕРІ ТУРАЛЫ 2022 ЖЫЛҒА ЕСЕП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(II-ЧАСТЬ)  по итогам деятельности ДЗО АО «КазМунайГаз-ПМ» (ТОО «АНПЗ», ТОО «ПНХЗ», ТОО «ПКОП», ТОО «ҚазМұнайГаз Өнімдері», АО «KPI», ТОО «СП Caspi Bitum», ТОО «ПХСНГ», ТОО «КМГ-Аэро») за истекший отчетный период квартал/год и задачи на следующий квартал/год, статус реализации действующих программ</dc:title>
  <dc:creator>Askar Nurseitov [Аскар Нурсеитов]</dc:creator>
  <cp:lastModifiedBy>Пользователь</cp:lastModifiedBy>
  <cp:revision>2553</cp:revision>
  <cp:lastPrinted>2022-02-23T09:03:37Z</cp:lastPrinted>
  <dcterms:created xsi:type="dcterms:W3CDTF">2015-03-04T12:29:32Z</dcterms:created>
  <dcterms:modified xsi:type="dcterms:W3CDTF">2025-03-26T00:27:03Z</dcterms:modified>
</cp:coreProperties>
</file>