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08" r:id="rId2"/>
    <p:sldId id="622" r:id="rId3"/>
    <p:sldId id="666" r:id="rId4"/>
    <p:sldId id="625" r:id="rId5"/>
    <p:sldId id="668" r:id="rId6"/>
    <p:sldId id="627" r:id="rId7"/>
    <p:sldId id="671" r:id="rId8"/>
    <p:sldId id="670" r:id="rId9"/>
    <p:sldId id="672" r:id="rId10"/>
    <p:sldId id="676" r:id="rId11"/>
    <p:sldId id="675" r:id="rId12"/>
    <p:sldId id="674" r:id="rId13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pos="7469" userDrawn="1">
          <p15:clr>
            <a:srgbClr val="A4A3A4"/>
          </p15:clr>
        </p15:guide>
        <p15:guide id="3" orient="horz" pos="4292" userDrawn="1">
          <p15:clr>
            <a:srgbClr val="A4A3A4"/>
          </p15:clr>
        </p15:guide>
        <p15:guide id="4" orient="horz" pos="4320" userDrawn="1">
          <p15:clr>
            <a:srgbClr val="A4A3A4"/>
          </p15:clr>
        </p15:guide>
        <p15:guide id="5" pos="7679" userDrawn="1">
          <p15:clr>
            <a:srgbClr val="A4A3A4"/>
          </p15:clr>
        </p15:guide>
        <p15:guide id="7" orient="horz" pos="3884" userDrawn="1">
          <p15:clr>
            <a:srgbClr val="A4A3A4"/>
          </p15:clr>
        </p15:guide>
        <p15:guide id="9" pos="3780" userDrawn="1">
          <p15:clr>
            <a:srgbClr val="A4A3A4"/>
          </p15:clr>
        </p15:guide>
        <p15:guide id="11" orient="horz" pos="4247" userDrawn="1">
          <p15:clr>
            <a:srgbClr val="A4A3A4"/>
          </p15:clr>
        </p15:guide>
        <p15:guide id="12" pos="3840" userDrawn="1">
          <p15:clr>
            <a:srgbClr val="A4A3A4"/>
          </p15:clr>
        </p15:guide>
        <p15:guide id="13" orient="horz" pos="2568" userDrawn="1">
          <p15:clr>
            <a:srgbClr val="A4A3A4"/>
          </p15:clr>
        </p15:guide>
        <p15:guide id="15" orient="horz" pos="2341" userDrawn="1">
          <p15:clr>
            <a:srgbClr val="A4A3A4"/>
          </p15:clr>
        </p15:guide>
        <p15:guide id="16" orient="horz" pos="1026" userDrawn="1">
          <p15:clr>
            <a:srgbClr val="A4A3A4"/>
          </p15:clr>
        </p15:guide>
        <p15:guide id="17" orient="horz" pos="4156" userDrawn="1">
          <p15:clr>
            <a:srgbClr val="A4A3A4"/>
          </p15:clr>
        </p15:guide>
        <p15:guide id="18" orient="horz" pos="29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Sardzhveladze" initials="A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279"/>
    <a:srgbClr val="373D81"/>
    <a:srgbClr val="A69477"/>
    <a:srgbClr val="B7A68A"/>
    <a:srgbClr val="B7A6BD"/>
    <a:srgbClr val="008000"/>
    <a:srgbClr val="006600"/>
    <a:srgbClr val="FFFFCC"/>
    <a:srgbClr val="043562"/>
    <a:srgbClr val="042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6" autoAdjust="0"/>
    <p:restoredTop sz="86432" autoAdjust="0"/>
  </p:normalViewPr>
  <p:slideViewPr>
    <p:cSldViewPr>
      <p:cViewPr varScale="1">
        <p:scale>
          <a:sx n="98" d="100"/>
          <a:sy n="98" d="100"/>
        </p:scale>
        <p:origin x="115" y="91"/>
      </p:cViewPr>
      <p:guideLst>
        <p:guide orient="horz" pos="754"/>
        <p:guide pos="7469"/>
        <p:guide orient="horz" pos="4292"/>
        <p:guide orient="horz" pos="4320"/>
        <p:guide pos="7679"/>
        <p:guide orient="horz" pos="3884"/>
        <p:guide pos="3780"/>
        <p:guide orient="horz" pos="4247"/>
        <p:guide pos="3840"/>
        <p:guide orient="horz" pos="2568"/>
        <p:guide orient="horz" pos="2341"/>
        <p:guide orient="horz" pos="1026"/>
        <p:guide orient="horz" pos="4156"/>
        <p:guide orient="horz" pos="29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44" y="-120"/>
      </p:cViewPr>
      <p:guideLst>
        <p:guide orient="horz" pos="3107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7" y="3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r">
              <a:defRPr sz="1200"/>
            </a:lvl1pPr>
          </a:lstStyle>
          <a:p>
            <a:fld id="{186D6F55-A11F-4DDC-9D20-EEA9A283C8C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0950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7" y="9370950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r">
              <a:defRPr sz="1200"/>
            </a:lvl1pPr>
          </a:lstStyle>
          <a:p>
            <a:fld id="{2605430A-D751-4BB0-8CE8-FD9303CA5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0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9" y="2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/>
          <a:lstStyle>
            <a:lvl1pPr algn="r">
              <a:defRPr sz="1200"/>
            </a:lvl1pPr>
          </a:lstStyle>
          <a:p>
            <a:fld id="{D68D9B8D-DF36-499C-8990-550C33EE2CD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5" tIns="45088" rIns="90175" bIns="4508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0175" tIns="45088" rIns="90175" bIns="4508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9" y="9371287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 anchor="b"/>
          <a:lstStyle>
            <a:lvl1pPr algn="r">
              <a:defRPr sz="1200"/>
            </a:lvl1pPr>
          </a:lstStyle>
          <a:p>
            <a:fld id="{2BBFE662-F22C-4A05-BDEB-E91158B9B8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3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963" y="741363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5316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453337"/>
            <a:ext cx="28448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86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21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8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41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34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0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6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63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1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9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79376" y="1700808"/>
            <a:ext cx="11305256" cy="3079954"/>
          </a:xfrm>
          <a:prstGeom prst="rect">
            <a:avLst/>
          </a:prstGeom>
          <a:solidFill>
            <a:srgbClr val="F2F4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839415" y="1839855"/>
            <a:ext cx="10585175" cy="2801860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3406775" algn="l"/>
              </a:tabLst>
            </a:pPr>
            <a: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РЕТТЕЛІП КӨРСЕТІЛЕТІН ҚЫЗМЕТТЕР </a:t>
            </a:r>
            <a:b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kk-KZ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КӨРСЕТУ </a:t>
            </a:r>
            <a: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 «МҰНАЙТАС» СБҚК» ЖШС ҚЫЗМЕТТЕРІ ТУРАЛЫ 2023 ЖЫЛҒА ЕСЕП  </a:t>
            </a:r>
            <a:endParaRPr lang="ru-RU" altLang="ru-RU" sz="2800" i="1" spc="120" dirty="0">
              <a:solidFill>
                <a:srgbClr val="3B3D79"/>
              </a:solidFill>
              <a:latin typeface="PT Sans" panose="020B0503020203020204" pitchFamily="34" charset="-52"/>
              <a:ea typeface="+mn-ea"/>
              <a:cs typeface="Arial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51784" y="6093296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Алматы, 2024 </a:t>
            </a:r>
            <a:r>
              <a:rPr 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82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Тұтынушылармен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A771660-362E-A889-9EBD-6515A947DBB5}"/>
              </a:ext>
            </a:extLst>
          </p:cNvPr>
          <p:cNvSpPr txBox="1">
            <a:spLocks noChangeArrowheads="1"/>
          </p:cNvSpPr>
          <p:nvPr/>
        </p:nvSpPr>
        <p:spPr>
          <a:xfrm>
            <a:off x="323850" y="874712"/>
            <a:ext cx="11244758" cy="42104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spcBef>
                <a:spcPts val="0"/>
              </a:spcBef>
              <a:buFontTx/>
              <a:buNone/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buNone/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Реттеліп көрсетілен қызметтерді тұтынушылармен негізгі жұмыс жүк жөнелтушілерге жасалған шарттарға сәйкес «Кеңқияқ-Атырау» магистральдық мұнай құбыры арқылы мұнайды тасымалдау мүмкіндігін тең құқылы ұсыну болып табылады.</a:t>
            </a:r>
          </a:p>
          <a:p>
            <a:pPr indent="0" algn="just">
              <a:lnSpc>
                <a:spcPct val="80000"/>
              </a:lnSpc>
              <a:buNone/>
              <a:defRPr/>
            </a:pPr>
            <a:endParaRPr lang="kk-KZ" alt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buNone/>
              <a:defRPr/>
            </a:pPr>
            <a:r>
              <a:rPr lang="kk-KZ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Көрсетілетін қызметтердің сапасы қамтамасыз етіледі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0" algn="just">
              <a:lnSpc>
                <a:spcPct val="80000"/>
              </a:lnSpc>
              <a:buNone/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жұмыс барысында  мұнай мөлшерін өлшеудің заманауи әдістерін қолдану </a:t>
            </a:r>
            <a:r>
              <a:rPr lang="kk-KZ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(МЕТ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-массалық әдіс, яғни мұнай есебін массасы бойынша, көлемі бойынша емес жүргізу);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магистральдық мұнай құбыры объектілерін ведомстводан тыс күзету;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мұнай құбырының жұмысын жедел бақылау (</a:t>
            </a:r>
            <a:r>
              <a:rPr lang="en-US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SCADA</a:t>
            </a:r>
            <a:r>
              <a:rPr lang="ru-RU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ҰЖЖЖ жүйесі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анықталған ақаулардың координаттарына 0,5 метрге дейінгі дәлдікпен байланыстыра отырып, құбырдың кеңістіктік орнын анықтауға мүмкіндік беретін магистральдық мұнай құбыры объектілеріне мерзімді диагностика жүргізу арқылы жүзеге асырылады.</a:t>
            </a:r>
          </a:p>
        </p:txBody>
      </p:sp>
    </p:spTree>
    <p:extLst>
      <p:ext uri="{BB962C8B-B14F-4D97-AF65-F5344CB8AC3E}">
        <p14:creationId xmlns:p14="http://schemas.microsoft.com/office/powerpoint/2010/main" val="215338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4"/>
          <p:cNvSpPr/>
          <p:nvPr/>
        </p:nvSpPr>
        <p:spPr>
          <a:xfrm>
            <a:off x="1046953" y="1743503"/>
            <a:ext cx="381743" cy="405045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52130" y="3124487"/>
            <a:ext cx="944928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Реверс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Жобасы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объектілерінің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құрылысын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аяқтау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5" name="Oval 4"/>
          <p:cNvSpPr/>
          <p:nvPr/>
        </p:nvSpPr>
        <p:spPr>
          <a:xfrm>
            <a:off x="1044780" y="2458258"/>
            <a:ext cx="381743" cy="357888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1522780" y="1625908"/>
            <a:ext cx="10225484" cy="535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қауіпсіз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үзіліссіз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тасымалдауды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</p:txBody>
      </p:sp>
      <p:sp>
        <p:nvSpPr>
          <p:cNvPr id="12" name="Oval 4"/>
          <p:cNvSpPr/>
          <p:nvPr/>
        </p:nvSpPr>
        <p:spPr>
          <a:xfrm>
            <a:off x="1044780" y="3071112"/>
            <a:ext cx="381743" cy="357888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4"/>
          <p:cNvSpPr/>
          <p:nvPr/>
        </p:nvSpPr>
        <p:spPr>
          <a:xfrm>
            <a:off x="1044780" y="3645024"/>
            <a:ext cx="381743" cy="357888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4">
            <a:extLst>
              <a:ext uri="{FF2B5EF4-FFF2-40B4-BE49-F238E27FC236}">
                <a16:creationId xmlns:a16="http://schemas.microsoft.com/office/drawing/2014/main" id="{3EF742DA-296A-433B-82AD-3585524E4146}"/>
              </a:ext>
            </a:extLst>
          </p:cNvPr>
          <p:cNvSpPr/>
          <p:nvPr/>
        </p:nvSpPr>
        <p:spPr>
          <a:xfrm>
            <a:off x="1044779" y="4225330"/>
            <a:ext cx="381743" cy="357888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1B115D-DAFC-4275-9E72-5FF54033B0E3}"/>
              </a:ext>
            </a:extLst>
          </p:cNvPr>
          <p:cNvSpPr txBox="1"/>
          <p:nvPr/>
        </p:nvSpPr>
        <p:spPr>
          <a:xfrm>
            <a:off x="1631504" y="2247715"/>
            <a:ext cx="100091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Еңбекті қорғау жөніндегі жұмыстарды ұйымдастыру және үйлестіру, өндірістік жарақаттанудың алдын алу бойынша жұмыстарды қамтамасыз ету;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00D2F0-EB9B-4CAC-B16E-51FE95CCAC88}"/>
              </a:ext>
            </a:extLst>
          </p:cNvPr>
          <p:cNvSpPr txBox="1"/>
          <p:nvPr/>
        </p:nvSpPr>
        <p:spPr>
          <a:xfrm>
            <a:off x="1552130" y="3633580"/>
            <a:ext cx="102254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Күрделі салымдар бойынша 2024 – 2029 жылдарға арналған өндірістік бағдарламаны бекіту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D33221-6955-4650-B30D-B62FB6C87E3A}"/>
              </a:ext>
            </a:extLst>
          </p:cNvPr>
          <p:cNvSpPr txBox="1"/>
          <p:nvPr/>
        </p:nvSpPr>
        <p:spPr>
          <a:xfrm>
            <a:off x="1631504" y="4201501"/>
            <a:ext cx="7632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Бюджеттік тәртіптің сақталуын бақылауды қамтамасыз ету</a:t>
            </a:r>
          </a:p>
        </p:txBody>
      </p:sp>
    </p:spTree>
    <p:extLst>
      <p:ext uri="{BB962C8B-B14F-4D97-AF65-F5344CB8AC3E}">
        <p14:creationId xmlns:p14="http://schemas.microsoft.com/office/powerpoint/2010/main" val="657123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79376" y="2780928"/>
            <a:ext cx="11028734" cy="7540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sz="4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</a:t>
            </a:r>
            <a:r>
              <a:rPr lang="ru-RU" altLang="ru-RU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рақмет</a:t>
            </a:r>
            <a:r>
              <a:rPr lang="ru-RU" altLang="ru-RU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altLang="ru-RU" sz="4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1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38170" y="6425480"/>
            <a:ext cx="48577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b="1" spc="-1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Номер слайда 3">
            <a:extLst>
              <a:ext uri="{FF2B5EF4-FFF2-40B4-BE49-F238E27FC236}">
                <a16:creationId xmlns:a16="http://schemas.microsoft.com/office/drawing/2014/main" id="{C904D314-BEE9-457F-873B-EA5A9F4B2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17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512013" y="1146841"/>
            <a:ext cx="11267665" cy="23995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МұнайТас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Солтүстік-Батыс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құбыр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компаниясы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 АҚ  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2001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11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желтоқсанда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құрылды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Tx/>
              <a:buNone/>
              <a:defRPr/>
            </a:pPr>
            <a:endParaRPr lang="ru-RU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Tx/>
              <a:buNone/>
              <a:defRPr/>
            </a:pP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2004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қаңтардан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компания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табиғи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монополия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субъектілерінің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тіркеліміне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енгізілді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Tx/>
              <a:buNone/>
              <a:defRPr/>
            </a:pPr>
            <a:endParaRPr lang="ru-RU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Tx/>
              <a:buNone/>
              <a:defRPr/>
            </a:pP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шілдеде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МұнайТас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Солтүстік-Батыс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құбыр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компаниясы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 АҚ  «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МұнайТас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Солтүстік-Батыс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құбыр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компаниясы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жауапкершілігі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шектеулі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серіктестігі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құрылды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Tx/>
              <a:buNone/>
              <a:defRPr/>
            </a:pPr>
            <a:endParaRPr lang="ru-RU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Tx/>
              <a:buNone/>
              <a:defRPr/>
            </a:pP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</a:t>
            </a:r>
            <a:r>
              <a:rPr lang="ru-RU" alt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FontTx/>
              <a:buNone/>
              <a:defRPr/>
            </a:pP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- «</a:t>
            </a:r>
            <a:r>
              <a:rPr lang="ru-RU" alt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ҚазТрансОйл</a:t>
            </a: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 АҚ (51%);</a:t>
            </a:r>
          </a:p>
          <a:p>
            <a:pPr marL="0" indent="0" algn="just">
              <a:buFontTx/>
              <a:buNone/>
              <a:defRPr/>
            </a:pP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- «</a:t>
            </a:r>
            <a:r>
              <a:rPr lang="en-US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CNPC Exploration and Developme</a:t>
            </a:r>
            <a:r>
              <a:rPr lang="en-US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nt Company Ltd.»</a:t>
            </a: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компаниясы</a:t>
            </a:r>
            <a:r>
              <a:rPr lang="en-US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(49%).</a:t>
            </a: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140516" y="3651682"/>
            <a:ext cx="6243172" cy="1779941"/>
            <a:chOff x="436328" y="3546243"/>
            <a:chExt cx="6243172" cy="1779941"/>
          </a:xfrm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3202863" y="3647903"/>
              <a:ext cx="2553327" cy="720080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CNPC Exploration and Development Company Ltd.</a:t>
              </a:r>
              <a:endParaRPr lang="ru-RU" sz="15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537231" y="3660252"/>
              <a:ext cx="2534410" cy="720080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«</a:t>
              </a:r>
              <a:r>
                <a:rPr lang="ru-RU" b="1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ҚазТрансОйл</a:t>
              </a:r>
              <a:r>
                <a:rPr lang="ru-RU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» АҚ</a:t>
              </a:r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1858053" y="4606104"/>
              <a:ext cx="2553327" cy="720080"/>
            </a:xfrm>
            <a:prstGeom prst="round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«</a:t>
              </a:r>
              <a:r>
                <a:rPr lang="ru-RU" b="1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МұнайТас</a:t>
              </a:r>
              <a:r>
                <a:rPr lang="ru-RU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» СБҚК» ЖШС</a:t>
              </a:r>
            </a:p>
          </p:txBody>
        </p:sp>
        <p:sp>
          <p:nvSpPr>
            <p:cNvPr id="5" name="Стрелка углом 4"/>
            <p:cNvSpPr/>
            <p:nvPr/>
          </p:nvSpPr>
          <p:spPr>
            <a:xfrm rot="10800000">
              <a:off x="4469820" y="4509120"/>
              <a:ext cx="668302" cy="648312"/>
            </a:xfrm>
            <a:prstGeom prst="ben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0" name="Стрелка углом 59"/>
            <p:cNvSpPr/>
            <p:nvPr/>
          </p:nvSpPr>
          <p:spPr>
            <a:xfrm rot="10800000" flipH="1">
              <a:off x="1126136" y="4509120"/>
              <a:ext cx="680765" cy="648312"/>
            </a:xfrm>
            <a:prstGeom prst="bentArrow">
              <a:avLst>
                <a:gd name="adj1" fmla="val 25000"/>
                <a:gd name="adj2" fmla="val 23041"/>
                <a:gd name="adj3" fmla="val 25000"/>
                <a:gd name="adj4" fmla="val 43750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87412" y="3546243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b="1" dirty="0">
                <a:ln w="0"/>
                <a:solidFill>
                  <a:srgbClr val="2E327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030375" y="4569293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n w="0"/>
                  <a:solidFill>
                    <a:srgbClr val="2E3279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49%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36328" y="4569293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n w="0"/>
                  <a:solidFill>
                    <a:srgbClr val="2E3279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51%</a:t>
              </a:r>
            </a:p>
          </p:txBody>
        </p:sp>
      </p:grpSp>
      <p:sp>
        <p:nvSpPr>
          <p:cNvPr id="64" name="Rectangle 3"/>
          <p:cNvSpPr txBox="1">
            <a:spLocks noChangeArrowheads="1"/>
          </p:cNvSpPr>
          <p:nvPr/>
        </p:nvSpPr>
        <p:spPr>
          <a:xfrm>
            <a:off x="478303" y="5390650"/>
            <a:ext cx="11305256" cy="66667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еншілес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компаниялары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филиалдары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уәкілеттіктері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0" indent="0" algn="just"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1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3">
            <a:extLst>
              <a:ext uri="{FF2B5EF4-FFF2-40B4-BE49-F238E27FC236}">
                <a16:creationId xmlns:a16="http://schemas.microsoft.com/office/drawing/2014/main" id="{E26496AE-A19D-48C3-B64B-565D9084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жалғасы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07368" y="1195706"/>
            <a:ext cx="4968552" cy="30342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kk-KZ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Серіктестіктің негізгі қызметі </a:t>
            </a: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«Кеңқияқ-Атырау» магистральдық құбыры арқылы мұнай тасымалдау бойынша қызметтер көрсету.</a:t>
            </a:r>
          </a:p>
          <a:p>
            <a:pPr marL="0" indent="0" algn="just">
              <a:buFontTx/>
              <a:buNone/>
              <a:defRPr/>
            </a:pP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«Кеңқияқ-Атырау» магистральдық мұнай құбыры республиканың Батыс Қазақстан өңірінің мұнайын батыс және шығыс бағыттарда тасымалдауға бағытталған. Магистральдық мұнай құбырының мұнайды қабылдау-тапсырудың бастапқы пункті Кеңқияқ кентіндегі «Кеңқияқ» БМАС, соңғы пункті Атырау қаласында орналасқан «Н.Шманов» атындағы МАС.</a:t>
            </a:r>
          </a:p>
          <a:p>
            <a:pPr marL="0" indent="0" algn="just">
              <a:buFontTx/>
              <a:buNone/>
              <a:defRPr/>
            </a:pP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2021 жылдың 1 шілдесінен бастап мұнайды кері бағытта – Атыраудан Кеңқияққа айдау мүмкіндігі іске асырылды.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445251"/>
              </p:ext>
            </p:extLst>
          </p:nvPr>
        </p:nvGraphicFramePr>
        <p:xfrm>
          <a:off x="5610844" y="1268760"/>
          <a:ext cx="6173788" cy="2349344"/>
        </p:xfrm>
        <a:graphic>
          <a:graphicData uri="http://schemas.openxmlformats.org/drawingml/2006/table">
            <a:tbl>
              <a:tblPr/>
              <a:tblGrid>
                <a:gridCol w="569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Атауы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Өлш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бірл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саны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Ұзақтығы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455,10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Өнімділігі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млн.т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жылына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6,0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Диаметрі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610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Құбыр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қабырғаларының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қалыңдығы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7.1-12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Құбыр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материалы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болат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Х65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API 5L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Ең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жоғары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қысым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мПа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6.4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5704121" y="803540"/>
            <a:ext cx="6173787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құбырының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параметрлері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9330" y="4499211"/>
            <a:ext cx="11233248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2011 жылы ТМРА-ның 2011 жылғы 7 қарашадағы № 351-ОД бұйрығымен бекітілген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- 2012 жылғы 1 қаңтардан бастап іске қосу мерзімімен 1000 км-ге 1 тонна үшін 5 912 теңге мөлшерінде үлес тарифі.</a:t>
            </a:r>
          </a:p>
          <a:p>
            <a:pPr algn="just">
              <a:lnSpc>
                <a:spcPct val="80000"/>
              </a:lnSpc>
              <a:defRPr/>
            </a:pPr>
            <a:endParaRPr lang="kk-K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ТМРА-ның 2012 жылғы 19 қаңтардағы № 8-ОД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ТМРА-ның 2011 жылғы 7 қарашадағы № 351-НҚ бұйрығына өзгерістер енгізу туралы 1000 км-ге 1 тонна үшін 5 912 теңге мөлшеріндегі үлес тарифі 2012 жылғы 1 сәуірден бастап қолданысқа енгізілді.</a:t>
            </a:r>
          </a:p>
          <a:p>
            <a:pPr algn="just">
              <a:lnSpc>
                <a:spcPct val="80000"/>
              </a:lnSpc>
              <a:defRPr/>
            </a:pPr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ТМРКД 2021 жылғы 26 қарашадағы №132 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2021 жылға арналған өзгерістерді ескере отырып, тарифтік смета бекітілді.</a:t>
            </a:r>
          </a:p>
          <a:p>
            <a:pPr algn="just">
              <a:lnSpc>
                <a:spcPct val="80000"/>
              </a:lnSpc>
              <a:defRPr/>
            </a:pPr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2022 жылғы 07 желтоқсандағы №157-ОД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2021 жылға арналған өзгерістерді ескере отырып, тарифтік сметаны бекіту туралы 2021 жылғы 26 қарашадағы №132-ОД ТМРКД  бұйрығына өзгерістер енгізілді.</a:t>
            </a:r>
            <a:endParaRPr lang="kk-KZ" sz="1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38672" y="4119256"/>
            <a:ext cx="11233247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тарифі</a:t>
            </a:r>
            <a:endParaRPr lang="ru-RU" alt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9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3">
            <a:extLst>
              <a:ext uri="{FF2B5EF4-FFF2-40B4-BE49-F238E27FC236}">
                <a16:creationId xmlns:a16="http://schemas.microsoft.com/office/drawing/2014/main" id="{31EC8FF0-3B01-4C30-BAF1-B2DAF924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16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86415" y="1193695"/>
            <a:ext cx="11305256" cy="54095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355600">
              <a:buNone/>
            </a:pP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ҚР Энергетика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сәуіріндегі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ТМРК-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2016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бірлескен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шешімді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тарапынан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ҚазТрансОйл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АҚ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комитеттерінің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ҚазМұнайГаз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ҰК АҚ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маусымдағы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Самұрық-Қазына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АҚ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шешімдерімен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мақұлданды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Қазақстан-Қытай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Өнімділікті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ұлғайту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аясында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млн.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Кеңқияқ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-Атырау»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учаскесінің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еверс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сомасы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22,5 млрд.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теңгеге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инвестициялар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29,1 млрд.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теңгені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құрады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асырудың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отандық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МӨЗ-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ҚХР-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экспортқа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көлемдерінің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бар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alt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r>
              <a:rPr lang="ru-RU" alt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объективті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салдарынан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аударымдары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мүдделі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органдардың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Кеңқияқ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-Атырау»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пысықтауда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жоспарланып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орай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аударымдарды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қалыптастырылатын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ақшалай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қаражатты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шоғырландырады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89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3">
            <a:extLst>
              <a:ext uri="{FF2B5EF4-FFF2-40B4-BE49-F238E27FC236}">
                <a16:creationId xmlns:a16="http://schemas.microsoft.com/office/drawing/2014/main" id="{31EC8FF0-3B01-4C30-BAF1-B2DAF924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16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207568" y="284975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жалғасы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119336" y="1129004"/>
            <a:ext cx="11665296" cy="539633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355600">
              <a:buNone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асырудың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МӨЗ-не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азақстан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мұнайының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берілуін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ҚХР-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ұлғайту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Кеңқияқ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-Атырау»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магистральдық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млн.тоннаға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айдауға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Ақтөбе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Құмкөл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орындарында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төмендеуіне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МӨЗ-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мұнайымен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өңірінен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жеткізілімдерінің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нарығын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өнімдерімен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35560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5560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Үкіметі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Қытай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Үкіметі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Қазақстан-Қытай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кезіндегі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ынтымақтастықтың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ҚР 2013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қазандағы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№136-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Заңымен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ратификацияланған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келісімге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Тараптар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нарыққа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экспортқа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жеткізудің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көлемдерімен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Қазақстан-Қытай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учаскелерінің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ұлғайтуға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35560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5560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Реверс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Жобасының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35560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іс-шаралар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аяқталып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defTabSz="35560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1-ші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кешені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(ЕРС-1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актісіне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15.06.2020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35560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2-ші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кешені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(«Аман» МАС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актісіне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30.06.2021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355600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пештерінің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актісіне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29.10.2021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355600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(ЕРС-4),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актісіне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30.11.2022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35560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35560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шілдесінен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«Аман» МАС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технологиялық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айдау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етілді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жабдықтар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штаттық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режимде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355600">
              <a:buNone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айдауға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етпейтін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3-ші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кешенінің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әкімшілік-тұрмыстық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052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тарифтік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сметаны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өзіндік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287930" y="6076815"/>
            <a:ext cx="110398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дерек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бекітілген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тарифтік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сметада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көзделген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мөлшердің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пайызынан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астамының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өзіндік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құны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шығындардың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орындалмаған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баптары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EBCDCD2-FE46-4A2C-92DE-15B98F8A62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368" y="971337"/>
            <a:ext cx="10603958" cy="491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160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тарифтік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сметаны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өзіндік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287930" y="6218148"/>
            <a:ext cx="110398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03967" algn="l"/>
                <a:tab pos="354687" algn="l"/>
              </a:tabLst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дерек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бекітілген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тарифтік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сметада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көзделген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мөлшердің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5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пайызынан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астамының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өзіндік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құны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шығындардың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орындалмаған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баптары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жоқ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FAEEE52-D621-43F7-900E-F1F6322437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09" y="836712"/>
            <a:ext cx="10251538" cy="534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51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қаржылық-экономикалық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көрсеткіші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335697"/>
              </p:ext>
            </p:extLst>
          </p:nvPr>
        </p:nvGraphicFramePr>
        <p:xfrm>
          <a:off x="6622714" y="1468607"/>
          <a:ext cx="5040560" cy="2902831"/>
        </p:xfrm>
        <a:graphic>
          <a:graphicData uri="http://schemas.openxmlformats.org/drawingml/2006/table">
            <a:tbl>
              <a:tblPr/>
              <a:tblGrid>
                <a:gridCol w="3907724">
                  <a:extLst>
                    <a:ext uri="{9D8B030D-6E8A-4147-A177-3AD203B41FA5}">
                      <a16:colId xmlns:a16="http://schemas.microsoft.com/office/drawing/2014/main" val="4189587060"/>
                    </a:ext>
                  </a:extLst>
                </a:gridCol>
                <a:gridCol w="1132836">
                  <a:extLst>
                    <a:ext uri="{9D8B030D-6E8A-4147-A177-3AD203B41FA5}">
                      <a16:colId xmlns:a16="http://schemas.microsoft.com/office/drawing/2014/main" val="2899058242"/>
                    </a:ext>
                  </a:extLst>
                </a:gridCol>
              </a:tblGrid>
              <a:tr h="4245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Көрсеткіштердің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млрд.тенге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2023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жылға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34819"/>
                  </a:ext>
                </a:extLst>
              </a:tr>
              <a:tr h="21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КІРІСТЕР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16,6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441168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Негізгі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қызметінен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13,2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72245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Қаржыландырудан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түскен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011289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де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378052"/>
                  </a:ext>
                </a:extLst>
              </a:tr>
              <a:tr h="21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ШЫҒЫСТАР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14,5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233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өзіндік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құн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10,3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791052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әкімшілік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767124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қаржыландыру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шығындары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195505"/>
                  </a:ext>
                </a:extLst>
              </a:tr>
              <a:tr h="10488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де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321759"/>
                  </a:ext>
                </a:extLst>
              </a:tr>
              <a:tr h="2547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Корпоративті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салығы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203592"/>
                  </a:ext>
                </a:extLst>
              </a:tr>
              <a:tr h="1035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Жиынтық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1,7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97685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485013"/>
              </p:ext>
            </p:extLst>
          </p:nvPr>
        </p:nvGraphicFramePr>
        <p:xfrm>
          <a:off x="628650" y="1502433"/>
          <a:ext cx="4888210" cy="2118610"/>
        </p:xfrm>
        <a:graphic>
          <a:graphicData uri="http://schemas.openxmlformats.org/drawingml/2006/table">
            <a:tbl>
              <a:tblPr/>
              <a:tblGrid>
                <a:gridCol w="3547894">
                  <a:extLst>
                    <a:ext uri="{9D8B030D-6E8A-4147-A177-3AD203B41FA5}">
                      <a16:colId xmlns:a16="http://schemas.microsoft.com/office/drawing/2014/main" val="2564622290"/>
                    </a:ext>
                  </a:extLst>
                </a:gridCol>
                <a:gridCol w="1340316">
                  <a:extLst>
                    <a:ext uri="{9D8B030D-6E8A-4147-A177-3AD203B41FA5}">
                      <a16:colId xmlns:a16="http://schemas.microsoft.com/office/drawing/2014/main" val="2306415135"/>
                    </a:ext>
                  </a:extLst>
                </a:gridCol>
              </a:tblGrid>
              <a:tr h="558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Көрсеткіштерің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млрд.тенге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2023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жылға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10372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61,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18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Қысқа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2284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Ұзақ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15922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ПАССИВТЕР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076158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Қысқа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міндеттемелер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11395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Ұзақмерзімді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міндеттемелер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954170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Капитал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48,</a:t>
                      </a:r>
                      <a:r>
                        <a:rPr lang="kk-KZ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981548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623392" y="4686235"/>
            <a:ext cx="1103988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Қаржылық-экономикалық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көрсеткіштер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2023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есептілігінде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егжей-тегжейлі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стандарттарына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дайындалды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тәуелсіз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есебімен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расталды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6622714" y="1237159"/>
            <a:ext cx="5040560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endParaRPr lang="ru-RU" alt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20316" y="1268760"/>
            <a:ext cx="4896544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kk-KZ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 бухгалтелік теңгерім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5436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23850" y="874712"/>
            <a:ext cx="11244758" cy="37064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spcBef>
                <a:spcPts val="0"/>
              </a:spcBef>
              <a:buFontTx/>
              <a:buNone/>
              <a:defRPr/>
            </a:pP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Есептік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5 533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 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тасымалданды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соның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spcBef>
                <a:spcPts val="0"/>
              </a:spcBef>
              <a:buFontTx/>
              <a:buChar char="-"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экспортқа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1 1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тонна;</a:t>
            </a:r>
          </a:p>
          <a:p>
            <a:pPr marL="628650" indent="-285750" algn="just">
              <a:spcBef>
                <a:spcPts val="0"/>
              </a:spcBef>
              <a:buFontTx/>
              <a:buChar char="-"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нарыққа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4 4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>
                <a:latin typeface="Arial" panose="020B0604020202020204" pitchFamily="34" charset="0"/>
                <a:cs typeface="Arial" panose="020B0604020202020204" pitchFamily="34" charset="0"/>
              </a:rPr>
              <a:t> тонна.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Осылайша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арақатынас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нарыққа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79,86%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экспортқа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20,14%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серіктестігінің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қызметтерін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жүк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жөнелтуші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компания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Тасымалданатын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мұнайдың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Маңғыстаумұнайгаз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- 38,55%;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Ембімұнайгаз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- 21,85%;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«СНПС-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Актөбемұнайгаз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- 8,65%;         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ҚоЖан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- 3,63%;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Сағыз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Петролеум Компани» ЖШС -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3,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%;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Қазақойл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Ақтөбе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ЖШС –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3,44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%;                     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Матен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Петролеум» ЖШС - 2,12%.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423944"/>
              </p:ext>
            </p:extLst>
          </p:nvPr>
        </p:nvGraphicFramePr>
        <p:xfrm>
          <a:off x="623392" y="4688680"/>
          <a:ext cx="5223348" cy="1227495"/>
        </p:xfrm>
        <a:graphic>
          <a:graphicData uri="http://schemas.openxmlformats.org/drawingml/2006/table">
            <a:tbl>
              <a:tblPr/>
              <a:tblGrid>
                <a:gridCol w="3135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ЖҮКАЙНАЛЫ</a:t>
                      </a:r>
                      <a:r>
                        <a:rPr lang="ru-RU" sz="14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28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Экспорт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429,63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71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lang="ru-RU" sz="12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1 809,39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ЖҮКАЙНАЛЫМНЫҢ</a:t>
                      </a:r>
                      <a:r>
                        <a:rPr lang="ru-RU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ЖАЛПЫ ЖИЫНЫ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2 239,02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824219"/>
              </p:ext>
            </p:extLst>
          </p:nvPr>
        </p:nvGraphicFramePr>
        <p:xfrm>
          <a:off x="6094413" y="4688679"/>
          <a:ext cx="5223348" cy="1227497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7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КІРІС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Экспорт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КІРІСТІҢ ЖАЛПЫ ЖИЫНЫ</a:t>
                      </a: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kk-K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611780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31595</TotalTime>
  <Words>1543</Words>
  <Application>Microsoft Office PowerPoint</Application>
  <PresentationFormat>Широкоэкранный</PresentationFormat>
  <Paragraphs>207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PT Sans</vt:lpstr>
      <vt:lpstr>Times New Roman</vt:lpstr>
      <vt:lpstr>1_Тема Office</vt:lpstr>
      <vt:lpstr>РЕТТЕЛІП КӨРСЕТІЛЕТІН ҚЫЗМЕТТЕР  КӨРСЕТУ БОЙЫНША «МҰНАЙТАС» СБҚК» ЖШС ҚЫЗМЕТТЕРІ ТУРАЛЫ 2023 ЖЫЛҒА ЕСЕП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(II-ЧАСТЬ)  по итогам деятельности ДЗО АО «КазМунайГаз-ПМ» (ТОО «АНПЗ», ТОО «ПНХЗ», ТОО «ПКОП», ТОО «ҚазМұнайГаз Өнімдері», АО «KPI», ТОО «СП Caspi Bitum», ТОО «ПХСНГ», ТОО «КМГ-Аэро») за истекший отчетный период квартал/год и задачи на следующий квартал/год, статус реализации действующих программ</dc:title>
  <dc:creator>Askar Nurseitov [Аскар Нурсеитов]</dc:creator>
  <cp:lastModifiedBy>Пользователь</cp:lastModifiedBy>
  <cp:revision>2557</cp:revision>
  <cp:lastPrinted>2022-02-23T09:03:37Z</cp:lastPrinted>
  <dcterms:created xsi:type="dcterms:W3CDTF">2015-03-04T12:29:32Z</dcterms:created>
  <dcterms:modified xsi:type="dcterms:W3CDTF">2025-03-25T22:55:29Z</dcterms:modified>
</cp:coreProperties>
</file>