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8" r:id="rId2"/>
    <p:sldId id="622" r:id="rId3"/>
    <p:sldId id="666" r:id="rId4"/>
    <p:sldId id="625" r:id="rId5"/>
    <p:sldId id="627" r:id="rId6"/>
    <p:sldId id="671" r:id="rId7"/>
    <p:sldId id="670" r:id="rId8"/>
    <p:sldId id="672" r:id="rId9"/>
    <p:sldId id="676" r:id="rId10"/>
    <p:sldId id="675" r:id="rId11"/>
    <p:sldId id="674" r:id="rId1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86432" autoAdjust="0"/>
  </p:normalViewPr>
  <p:slideViewPr>
    <p:cSldViewPr>
      <p:cViewPr varScale="1">
        <p:scale>
          <a:sx n="98" d="100"/>
          <a:sy n="98" d="100"/>
        </p:scale>
        <p:origin x="115" y="91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 ЖЫЛҒЫ 1-ЖАРТЫЖЫЛДЫҚТАҒЫ «МҰНАЙТАС» ЖШС-</a:t>
            </a:r>
            <a:r>
              <a:rPr lang="kk-KZ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нің</a:t>
            </a: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РЕТТЕЛІП КӨРСЕТІЛЕТІН ҚЫЗМЕТТЕРДІ ҰСЫНУ ЖӨНІНДЕГІ ҚЫЗМЕТІ ТУРАЛЫ ЕСЕБІ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1784" y="60932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2024 </a:t>
            </a:r>
            <a:r>
              <a:rPr 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CA4FE6-413F-4D9F-A660-5FB783CCF8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238" y="1844824"/>
            <a:ext cx="10836579" cy="32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рақмет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9375" y="1193695"/>
            <a:ext cx="11267665" cy="23995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желтоқсанда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қаңтардан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Қазақстан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Республикасының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табиғи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монополия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субъектілерінің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тіркеліміне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енгізілді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24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шілдеде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жауапкершілігі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шектеулі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болып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Қатысушылары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-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ҚазТрансОйл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(51%);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«</a:t>
            </a:r>
            <a:r>
              <a:rPr kumimoji="0" lang="en-US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CNPC Exploration and Developme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 Company Ltd.»</a:t>
            </a:r>
            <a:r>
              <a:rPr kumimoji="0" lang="kk-KZ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компаниясы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(49%).</a:t>
            </a:r>
            <a:endParaRPr kumimoji="0" lang="ru-RU" alt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783632" y="3687181"/>
            <a:ext cx="5386135" cy="1678281"/>
            <a:chOff x="436328" y="3647903"/>
            <a:chExt cx="5386135" cy="1678281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202863" y="3647903"/>
              <a:ext cx="2553327" cy="72008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CNPC Exploration and Development Company Ltd.</a:t>
              </a:r>
              <a:endParaRPr lang="ru-RU" sz="1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537231" y="3660252"/>
              <a:ext cx="2534410" cy="72008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«</a:t>
              </a:r>
              <a:r>
                <a:rPr lang="ru-RU" b="1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ҚазТрансОйл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» АҚ</a:t>
              </a: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1858053" y="4606104"/>
              <a:ext cx="2553327" cy="72008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«</a:t>
              </a:r>
              <a:r>
                <a:rPr lang="ru-RU" b="1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МұнайТас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» СБҚК» ЖШС</a:t>
              </a:r>
            </a:p>
          </p:txBody>
        </p:sp>
        <p:sp>
          <p:nvSpPr>
            <p:cNvPr id="5" name="Стрелка углом 4"/>
            <p:cNvSpPr/>
            <p:nvPr/>
          </p:nvSpPr>
          <p:spPr>
            <a:xfrm rot="10800000">
              <a:off x="4469820" y="4509120"/>
              <a:ext cx="668302" cy="648312"/>
            </a:xfrm>
            <a:prstGeom prst="ben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0" name="Стрелка углом 59"/>
            <p:cNvSpPr/>
            <p:nvPr/>
          </p:nvSpPr>
          <p:spPr>
            <a:xfrm rot="10800000" flipH="1">
              <a:off x="1126136" y="4509120"/>
              <a:ext cx="680765" cy="648312"/>
            </a:xfrm>
            <a:prstGeom prst="bentArrow">
              <a:avLst>
                <a:gd name="adj1" fmla="val 25000"/>
                <a:gd name="adj2" fmla="val 23041"/>
                <a:gd name="adj3" fmla="val 25000"/>
                <a:gd name="adj4" fmla="val 4375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30375" y="456929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n w="0"/>
                  <a:solidFill>
                    <a:srgbClr val="2E3279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49%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6328" y="456929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n w="0"/>
                  <a:solidFill>
                    <a:srgbClr val="2E3279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51%</a:t>
              </a:r>
            </a:p>
          </p:txBody>
        </p: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78303" y="5390650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компаниялары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филиалдары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уәкілеттіктері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07368" y="1195706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kk-KZ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Серіктестіктің негізгі қызметі </a:t>
            </a: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құбыры арқылы мұнай тасымалдау бойынша қызметтер көрсету.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мұнай құбыры республиканың Батыс Қазақстан өңірінің мұнайын батыс және шығыс бағыттарда тасымалдауға бағытталған. Магистральдық мұнай құбырының мұнайды қабылдау-тапсырудың бастапқы пункті Кеңқияқ кентіндегі «Кеңқияқ» БМАС, соңғы пункті Атырау қаласында орналасқан «Н.Шманов» атындағы МАС.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жылдың 1 шілдесінен бастап мұнайды кері бағытта – Атыраудан Кеңқияққа айдау мүмкіндігі іске асырылды.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45251"/>
              </p:ext>
            </p:extLst>
          </p:nvPr>
        </p:nvGraphicFramePr>
        <p:xfrm>
          <a:off x="5610844" y="1268760"/>
          <a:ext cx="6173788" cy="2349344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Өлш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бірл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саны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Ұзақтығы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Өнімділігі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жылына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қабырғаларының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қалыңдығы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материалы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болат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жоғары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қысым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704121" y="803540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құбырының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параметрлері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9330" y="4499211"/>
            <a:ext cx="1123324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2011 жылы ТМРА-ның 2011 жылғы 7 қарашадағы № 351-ОД бұйрығымен бекітілген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- 2012 жылғы 1 қаңтардан бастап іске қосу мерзімімен 1000 км-ге 1 тонна үшін 5 912 теңге мөлшерінде үлес тарифі.</a:t>
            </a:r>
          </a:p>
          <a:p>
            <a:pPr algn="just">
              <a:lnSpc>
                <a:spcPct val="80000"/>
              </a:lnSpc>
              <a:defRPr/>
            </a:pP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ТМРА-ның 2012 жылғы 19 қаңтардағы № 8-ОД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ТМРА-ның 2011 жылғы 7 қарашадағы № 351-НҚ бұйрығына өзгерістер енгізу туралы 1000 км-ге 1 тонна үшін 5 912 теңге мөлшеріндегі үлес тарифі 2012 жылғы 1 сәуірден бастап қолданысқа енгізілді.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ТМРКД 2021 жылғы 26 қарашадағы №132 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 бекітілді.</a:t>
            </a:r>
          </a:p>
          <a:p>
            <a:pPr algn="just">
              <a:lnSpc>
                <a:spcPct val="80000"/>
              </a:lnSpc>
              <a:defRPr/>
            </a:pPr>
            <a:r>
              <a:rPr kumimoji="0" lang="kk-K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ТМРКД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2022 жылғы 07 желтоқсандағы №157-ОД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сметаны бекіту туралы 2021 жылғы 26 қарашадағы №132-ОД ТМРКД  бұйрығына өзгерістер енгізілді.</a:t>
            </a: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8672" y="4119256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6415" y="1193695"/>
            <a:ext cx="11305256" cy="5409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 	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Энергетика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ТМРК-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2016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ҚазТрансОйл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комитеттерінің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ҚазМұнайГаз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ҰК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маусымдағы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Самұрық-Қазына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шешімдерімен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мақұлданды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Өнімділікті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млн.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учаскесінің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еверс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22,5 млрд.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29,1 млрд.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теңгені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бар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2016-2020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пысықтауда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жоспарланып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қалыптастырылатын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ақшалай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6" y="269694"/>
            <a:ext cx="916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жартыжылдыққа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сметаның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орындалуы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49A3E5-CBA4-44DA-A84A-CCFD284A00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76" y="968662"/>
            <a:ext cx="10657184" cy="56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6" y="269694"/>
            <a:ext cx="880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жылға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жартыжылдыққа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тарифтік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сметаның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орындалуы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(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өзіндік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құн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409884-DD72-4CD1-ABDB-88AC363DF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923529"/>
            <a:ext cx="10400141" cy="544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1-жартыжылдыққа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көрсеткіші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71110"/>
              </p:ext>
            </p:extLst>
          </p:nvPr>
        </p:nvGraphicFramePr>
        <p:xfrm>
          <a:off x="6296032" y="1483106"/>
          <a:ext cx="5472606" cy="2969939"/>
        </p:xfrm>
        <a:graphic>
          <a:graphicData uri="http://schemas.openxmlformats.org/drawingml/2006/table">
            <a:tbl>
              <a:tblPr/>
              <a:tblGrid>
                <a:gridCol w="3888430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Көрсеткіштердің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2024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1-жартыжылдық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Негізгі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қызметінен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7827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Қаржыландырудан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түскен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ШЫҒЫСТАР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өзіндік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құн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әкімшілік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шығындары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Корпоративті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98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Жиынтық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0,4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4108"/>
              </p:ext>
            </p:extLst>
          </p:nvPr>
        </p:nvGraphicFramePr>
        <p:xfrm>
          <a:off x="655120" y="1494121"/>
          <a:ext cx="5251326" cy="2094250"/>
        </p:xfrm>
        <a:graphic>
          <a:graphicData uri="http://schemas.openxmlformats.org/drawingml/2006/table">
            <a:tbl>
              <a:tblPr/>
              <a:tblGrid>
                <a:gridCol w="3595142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458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Көрсеткіштерің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2024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1-жартыжылдық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22,7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41,1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11657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46,0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1-жартыжылдыққа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есебімен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расталды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kk-KZ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 бухгалтелік теңгерім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2 738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595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2 143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арақатынас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78,27%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21,73%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серіктестігінің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жөнелтуші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компания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Тасымалданатын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мұнайдың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Маңғыстаумұнайгаз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- 24,91%;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Ембімұнайгаз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- 23,78%;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Актөбемұнайгаз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- 8,46%;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- 4,37%;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Сағыз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 Компани» ЖШС -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Қазақойл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Ақтөбе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ЖШС -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  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ЖШС – 2,97%.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96616"/>
              </p:ext>
            </p:extLst>
          </p:nvPr>
        </p:nvGraphicFramePr>
        <p:xfrm>
          <a:off x="623392" y="4688680"/>
          <a:ext cx="5223348" cy="1227495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</a:t>
                      </a:r>
                      <a:r>
                        <a:rPr lang="ru-RU" sz="14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234,01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884,05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ЖҮКАЙНАЛЫМНЫҢ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ЖАЛПЫ ЖИЫНЫ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1 118,07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41322"/>
              </p:ext>
            </p:extLst>
          </p:nvPr>
        </p:nvGraphicFramePr>
        <p:xfrm>
          <a:off x="6094413" y="4688679"/>
          <a:ext cx="5223348" cy="1227497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КІРІСТІҢ ЖАЛПЫ ЖИЫНЫ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Тұтынушылармен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771660-362E-A889-9EBD-6515A947DBB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874712"/>
            <a:ext cx="11244758" cy="4210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Реттеліп көрсетілен қызметтерді тұтынушылармен негізгі жұмыс жүк жөнелтушілерге жасалған шарттарға сәйкес «Кеңқияқ-Атырау» магистральдық мұнай құбыры арқылы мұнайды тасымалдау мүмкіндігін тең құқылы ұсыну болып табылады.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Көрсетілетін қызметтердің сапасы қамтамасыз етіледі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жұмыс барысында  мұнай мөлшерін өлшеудің заманауи әдістерін қолдану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-массалық әдіс, яғни мұнай есебін массасы бойынша, көлемі бойынша емес жүргізу);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магистральдық мұнай құбыры объектілерін ведомстводан тыс күзету;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мұнай құбырының жұмысын жедел бақылау (</a:t>
            </a:r>
            <a:r>
              <a:rPr lang="en-US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ru-RU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ҰЖЖЖ жүйесі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анықталған ақаулардың координаттарына 0,5 метрге дейінгі дәлдікпен байланыстыра отырып, құбырдың кеңістіктік орнын анықтауға мүмкіндік беретін магистральдық мұнай құбыры объектілеріне мерзімді диагностика жүргізу арқылы жүзеге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val="215338247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31768</TotalTime>
  <Words>1190</Words>
  <Application>Microsoft Office PowerPoint</Application>
  <PresentationFormat>Широкоэкранный</PresentationFormat>
  <Paragraphs>182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Sans</vt:lpstr>
      <vt:lpstr>Times New Roman</vt:lpstr>
      <vt:lpstr>1_Тема Office</vt:lpstr>
      <vt:lpstr>2024 ЖЫЛҒЫ 1-ЖАРТЫЖЫЛДЫҚТАҒЫ «МҰНАЙТАС» ЖШС-нің РЕТТЕЛІП КӨРСЕТІЛЕТІН ҚЫЗМЕТТЕРДІ ҰСЫНУ ЖӨНІНДЕГІ ҚЫЗМЕТІ ТУРАЛЫ ЕСЕБІ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Пользователь</cp:lastModifiedBy>
  <cp:revision>2572</cp:revision>
  <cp:lastPrinted>2022-02-23T09:03:37Z</cp:lastPrinted>
  <dcterms:created xsi:type="dcterms:W3CDTF">2015-03-04T12:29:32Z</dcterms:created>
  <dcterms:modified xsi:type="dcterms:W3CDTF">2025-03-26T01:01:24Z</dcterms:modified>
</cp:coreProperties>
</file>