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08" r:id="rId2"/>
    <p:sldId id="676" r:id="rId3"/>
    <p:sldId id="677" r:id="rId4"/>
    <p:sldId id="625" r:id="rId5"/>
    <p:sldId id="627" r:id="rId6"/>
    <p:sldId id="671" r:id="rId7"/>
    <p:sldId id="670" r:id="rId8"/>
    <p:sldId id="672" r:id="rId9"/>
    <p:sldId id="650" r:id="rId10"/>
    <p:sldId id="678" r:id="rId11"/>
    <p:sldId id="674" r:id="rId12"/>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7469" userDrawn="1">
          <p15:clr>
            <a:srgbClr val="A4A3A4"/>
          </p15:clr>
        </p15:guide>
        <p15:guide id="3" orient="horz" pos="4292" userDrawn="1">
          <p15:clr>
            <a:srgbClr val="A4A3A4"/>
          </p15:clr>
        </p15:guide>
        <p15:guide id="4" orient="horz" pos="4320" userDrawn="1">
          <p15:clr>
            <a:srgbClr val="A4A3A4"/>
          </p15:clr>
        </p15:guide>
        <p15:guide id="5" pos="7679" userDrawn="1">
          <p15:clr>
            <a:srgbClr val="A4A3A4"/>
          </p15:clr>
        </p15:guide>
        <p15:guide id="7" orient="horz" pos="3884" userDrawn="1">
          <p15:clr>
            <a:srgbClr val="A4A3A4"/>
          </p15:clr>
        </p15:guide>
        <p15:guide id="9" pos="3780" userDrawn="1">
          <p15:clr>
            <a:srgbClr val="A4A3A4"/>
          </p15:clr>
        </p15:guide>
        <p15:guide id="11" orient="horz" pos="4247" userDrawn="1">
          <p15:clr>
            <a:srgbClr val="A4A3A4"/>
          </p15:clr>
        </p15:guide>
        <p15:guide id="12" pos="3840" userDrawn="1">
          <p15:clr>
            <a:srgbClr val="A4A3A4"/>
          </p15:clr>
        </p15:guide>
        <p15:guide id="13" orient="horz" pos="2568" userDrawn="1">
          <p15:clr>
            <a:srgbClr val="A4A3A4"/>
          </p15:clr>
        </p15:guide>
        <p15:guide id="15" orient="horz" pos="2341" userDrawn="1">
          <p15:clr>
            <a:srgbClr val="A4A3A4"/>
          </p15:clr>
        </p15:guide>
        <p15:guide id="16" orient="horz" pos="1026" userDrawn="1">
          <p15:clr>
            <a:srgbClr val="A4A3A4"/>
          </p15:clr>
        </p15:guide>
        <p15:guide id="17" orient="horz" pos="4156" userDrawn="1">
          <p15:clr>
            <a:srgbClr val="A4A3A4"/>
          </p15:clr>
        </p15:guide>
        <p15:guide id="18" orient="horz" pos="2931"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ardzhveladze" initials="A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279"/>
    <a:srgbClr val="373D81"/>
    <a:srgbClr val="A69477"/>
    <a:srgbClr val="B7A68A"/>
    <a:srgbClr val="B7A6BD"/>
    <a:srgbClr val="008000"/>
    <a:srgbClr val="006600"/>
    <a:srgbClr val="FFFFCC"/>
    <a:srgbClr val="043562"/>
    <a:srgbClr val="042A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6" autoAdjust="0"/>
    <p:restoredTop sz="86432" autoAdjust="0"/>
  </p:normalViewPr>
  <p:slideViewPr>
    <p:cSldViewPr>
      <p:cViewPr varScale="1">
        <p:scale>
          <a:sx n="65" d="100"/>
          <a:sy n="65" d="100"/>
        </p:scale>
        <p:origin x="90" y="1296"/>
      </p:cViewPr>
      <p:guideLst>
        <p:guide orient="horz" pos="754"/>
        <p:guide pos="7469"/>
        <p:guide orient="horz" pos="4292"/>
        <p:guide orient="horz" pos="4320"/>
        <p:guide pos="7679"/>
        <p:guide orient="horz" pos="3884"/>
        <p:guide pos="3780"/>
        <p:guide orient="horz" pos="4247"/>
        <p:guide pos="3840"/>
        <p:guide orient="horz" pos="2568"/>
        <p:guide orient="horz" pos="2341"/>
        <p:guide orient="horz" pos="1026"/>
        <p:guide orient="horz" pos="4156"/>
        <p:guide orient="horz" pos="2931"/>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3" d="100"/>
          <a:sy n="93" d="100"/>
        </p:scale>
        <p:origin x="-3744" y="-120"/>
      </p:cViewPr>
      <p:guideLst>
        <p:guide orient="horz" pos="3107"/>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3"/>
            <a:ext cx="2919565" cy="493790"/>
          </a:xfrm>
          <a:prstGeom prst="rect">
            <a:avLst/>
          </a:prstGeom>
        </p:spPr>
        <p:txBody>
          <a:bodyPr vert="horz" lIns="90739" tIns="45370" rIns="90739" bIns="45370" rtlCol="0"/>
          <a:lstStyle>
            <a:lvl1pPr algn="l">
              <a:defRPr sz="1200"/>
            </a:lvl1pPr>
          </a:lstStyle>
          <a:p>
            <a:endParaRPr lang="ru-RU"/>
          </a:p>
        </p:txBody>
      </p:sp>
      <p:sp>
        <p:nvSpPr>
          <p:cNvPr id="3" name="Дата 2"/>
          <p:cNvSpPr>
            <a:spLocks noGrp="1"/>
          </p:cNvSpPr>
          <p:nvPr>
            <p:ph type="dt" sz="quarter" idx="1"/>
          </p:nvPr>
        </p:nvSpPr>
        <p:spPr>
          <a:xfrm>
            <a:off x="3814627" y="3"/>
            <a:ext cx="2919565" cy="493790"/>
          </a:xfrm>
          <a:prstGeom prst="rect">
            <a:avLst/>
          </a:prstGeom>
        </p:spPr>
        <p:txBody>
          <a:bodyPr vert="horz" lIns="90739" tIns="45370" rIns="90739" bIns="45370" rtlCol="0"/>
          <a:lstStyle>
            <a:lvl1pPr algn="r">
              <a:defRPr sz="1200"/>
            </a:lvl1pPr>
          </a:lstStyle>
          <a:p>
            <a:fld id="{186D6F55-A11F-4DDC-9D20-EEA9A283C8C7}" type="datetimeFigureOut">
              <a:rPr lang="ru-RU" smtClean="0"/>
              <a:t>19.03.2025</a:t>
            </a:fld>
            <a:endParaRPr lang="ru-RU"/>
          </a:p>
        </p:txBody>
      </p:sp>
      <p:sp>
        <p:nvSpPr>
          <p:cNvPr id="4" name="Нижний колонтитул 3"/>
          <p:cNvSpPr>
            <a:spLocks noGrp="1"/>
          </p:cNvSpPr>
          <p:nvPr>
            <p:ph type="ftr" sz="quarter" idx="2"/>
          </p:nvPr>
        </p:nvSpPr>
        <p:spPr>
          <a:xfrm>
            <a:off x="1" y="9370950"/>
            <a:ext cx="2919565" cy="493790"/>
          </a:xfrm>
          <a:prstGeom prst="rect">
            <a:avLst/>
          </a:prstGeom>
        </p:spPr>
        <p:txBody>
          <a:bodyPr vert="horz" lIns="90739" tIns="45370" rIns="90739" bIns="45370" rtlCol="0" anchor="b"/>
          <a:lstStyle>
            <a:lvl1pPr algn="l">
              <a:defRPr sz="1200"/>
            </a:lvl1pPr>
          </a:lstStyle>
          <a:p>
            <a:endParaRPr lang="ru-RU"/>
          </a:p>
        </p:txBody>
      </p:sp>
      <p:sp>
        <p:nvSpPr>
          <p:cNvPr id="5" name="Номер слайда 4"/>
          <p:cNvSpPr>
            <a:spLocks noGrp="1"/>
          </p:cNvSpPr>
          <p:nvPr>
            <p:ph type="sldNum" sz="quarter" idx="3"/>
          </p:nvPr>
        </p:nvSpPr>
        <p:spPr>
          <a:xfrm>
            <a:off x="3814627" y="9370950"/>
            <a:ext cx="2919565" cy="493790"/>
          </a:xfrm>
          <a:prstGeom prst="rect">
            <a:avLst/>
          </a:prstGeom>
        </p:spPr>
        <p:txBody>
          <a:bodyPr vert="horz" lIns="90739" tIns="45370" rIns="90739" bIns="45370" rtlCol="0" anchor="b"/>
          <a:lstStyle>
            <a:lvl1pPr algn="r">
              <a:defRPr sz="1200"/>
            </a:lvl1pPr>
          </a:lstStyle>
          <a:p>
            <a:fld id="{2605430A-D751-4BB0-8CE8-FD9303CA569A}" type="slidenum">
              <a:rPr lang="ru-RU" smtClean="0"/>
              <a:t>‹#›</a:t>
            </a:fld>
            <a:endParaRPr lang="ru-RU"/>
          </a:p>
        </p:txBody>
      </p:sp>
    </p:spTree>
    <p:extLst>
      <p:ext uri="{BB962C8B-B14F-4D97-AF65-F5344CB8AC3E}">
        <p14:creationId xmlns:p14="http://schemas.microsoft.com/office/powerpoint/2010/main" val="1229810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18831" cy="493316"/>
          </a:xfrm>
          <a:prstGeom prst="rect">
            <a:avLst/>
          </a:prstGeom>
        </p:spPr>
        <p:txBody>
          <a:bodyPr vert="horz" lIns="90175" tIns="45088" rIns="90175" bIns="45088" rtlCol="0"/>
          <a:lstStyle>
            <a:lvl1pPr algn="l">
              <a:defRPr sz="1200"/>
            </a:lvl1pPr>
          </a:lstStyle>
          <a:p>
            <a:endParaRPr lang="ru-RU"/>
          </a:p>
        </p:txBody>
      </p:sp>
      <p:sp>
        <p:nvSpPr>
          <p:cNvPr id="3" name="Дата 2"/>
          <p:cNvSpPr>
            <a:spLocks noGrp="1"/>
          </p:cNvSpPr>
          <p:nvPr>
            <p:ph type="dt" idx="1"/>
          </p:nvPr>
        </p:nvSpPr>
        <p:spPr>
          <a:xfrm>
            <a:off x="3815379" y="2"/>
            <a:ext cx="2918831" cy="493316"/>
          </a:xfrm>
          <a:prstGeom prst="rect">
            <a:avLst/>
          </a:prstGeom>
        </p:spPr>
        <p:txBody>
          <a:bodyPr vert="horz" lIns="90175" tIns="45088" rIns="90175" bIns="45088" rtlCol="0"/>
          <a:lstStyle>
            <a:lvl1pPr algn="r">
              <a:defRPr sz="1200"/>
            </a:lvl1pPr>
          </a:lstStyle>
          <a:p>
            <a:fld id="{D68D9B8D-DF36-499C-8990-550C33EE2CD4}" type="datetimeFigureOut">
              <a:rPr lang="ru-RU" smtClean="0"/>
              <a:pPr/>
              <a:t>19.03.2025</a:t>
            </a:fld>
            <a:endParaRPr lang="ru-RU"/>
          </a:p>
        </p:txBody>
      </p:sp>
      <p:sp>
        <p:nvSpPr>
          <p:cNvPr id="4" name="Образ слайда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0175" tIns="45088" rIns="90175" bIns="45088" rtlCol="0" anchor="ctr"/>
          <a:lstStyle/>
          <a:p>
            <a:endParaRPr lang="ru-RU"/>
          </a:p>
        </p:txBody>
      </p:sp>
      <p:sp>
        <p:nvSpPr>
          <p:cNvPr id="5" name="Заметки 4"/>
          <p:cNvSpPr>
            <a:spLocks noGrp="1"/>
          </p:cNvSpPr>
          <p:nvPr>
            <p:ph type="body" sz="quarter" idx="3"/>
          </p:nvPr>
        </p:nvSpPr>
        <p:spPr>
          <a:xfrm>
            <a:off x="673577" y="4686502"/>
            <a:ext cx="5388610" cy="4439841"/>
          </a:xfrm>
          <a:prstGeom prst="rect">
            <a:avLst/>
          </a:prstGeom>
        </p:spPr>
        <p:txBody>
          <a:bodyPr vert="horz" lIns="90175" tIns="45088" rIns="90175" bIns="4508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4" y="9371287"/>
            <a:ext cx="2918831" cy="493316"/>
          </a:xfrm>
          <a:prstGeom prst="rect">
            <a:avLst/>
          </a:prstGeom>
        </p:spPr>
        <p:txBody>
          <a:bodyPr vert="horz" lIns="90175" tIns="45088" rIns="90175" bIns="45088" rtlCol="0" anchor="b"/>
          <a:lstStyle>
            <a:lvl1pPr algn="l">
              <a:defRPr sz="1200"/>
            </a:lvl1pPr>
          </a:lstStyle>
          <a:p>
            <a:endParaRPr lang="ru-RU"/>
          </a:p>
        </p:txBody>
      </p:sp>
      <p:sp>
        <p:nvSpPr>
          <p:cNvPr id="7" name="Номер слайда 6"/>
          <p:cNvSpPr>
            <a:spLocks noGrp="1"/>
          </p:cNvSpPr>
          <p:nvPr>
            <p:ph type="sldNum" sz="quarter" idx="5"/>
          </p:nvPr>
        </p:nvSpPr>
        <p:spPr>
          <a:xfrm>
            <a:off x="3815379" y="9371287"/>
            <a:ext cx="2918831" cy="493316"/>
          </a:xfrm>
          <a:prstGeom prst="rect">
            <a:avLst/>
          </a:prstGeom>
        </p:spPr>
        <p:txBody>
          <a:bodyPr vert="horz" lIns="90175" tIns="45088" rIns="90175" bIns="45088" rtlCol="0" anchor="b"/>
          <a:lstStyle>
            <a:lvl1pPr algn="r">
              <a:defRPr sz="1200"/>
            </a:lvl1pPr>
          </a:lstStyle>
          <a:p>
            <a:fld id="{2BBFE662-F22C-4A05-BDEB-E91158B9B821}" type="slidenum">
              <a:rPr lang="ru-RU" smtClean="0"/>
              <a:pPr/>
              <a:t>‹#›</a:t>
            </a:fld>
            <a:endParaRPr lang="ru-RU"/>
          </a:p>
        </p:txBody>
      </p:sp>
    </p:spTree>
    <p:extLst>
      <p:ext uri="{BB962C8B-B14F-4D97-AF65-F5344CB8AC3E}">
        <p14:creationId xmlns:p14="http://schemas.microsoft.com/office/powerpoint/2010/main" val="2962635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xfrm>
            <a:off x="80963" y="741363"/>
            <a:ext cx="6573837" cy="3698875"/>
          </a:xfrm>
          <a:noFill/>
          <a:ln>
            <a:solidFill>
              <a:srgbClr val="000000"/>
            </a:solidFill>
            <a:miter lim="800000"/>
            <a:headEnd/>
            <a:tailEnd/>
          </a:ln>
        </p:spPr>
      </p:sp>
      <p:sp>
        <p:nvSpPr>
          <p:cNvPr id="10243" name="Заметки 2"/>
          <p:cNvSpPr>
            <a:spLocks noGrp="1"/>
          </p:cNvSpPr>
          <p:nvPr>
            <p:ph type="body" idx="1"/>
          </p:nvPr>
        </p:nvSpPr>
        <p:spPr bwMode="auto">
          <a:noFill/>
        </p:spPr>
        <p:txBody>
          <a:bodyPr/>
          <a:lstStyle/>
          <a:p>
            <a:endParaRPr lang="ru-RU" altLang="ru-RU" dirty="0"/>
          </a:p>
        </p:txBody>
      </p:sp>
    </p:spTree>
    <p:extLst>
      <p:ext uri="{BB962C8B-B14F-4D97-AF65-F5344CB8AC3E}">
        <p14:creationId xmlns:p14="http://schemas.microsoft.com/office/powerpoint/2010/main" val="415316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a:xfrm>
            <a:off x="8737600" y="6453337"/>
            <a:ext cx="2844800" cy="365125"/>
          </a:xfrm>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2886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03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2821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3088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5041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934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r>
              <a:rPr lang="ru-RU">
                <a:solidFill>
                  <a:prstClr val="black">
                    <a:tint val="75000"/>
                  </a:prstClr>
                </a:solidFill>
              </a:rPr>
              <a:t>01.09.2016</a:t>
            </a: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550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r>
              <a:rPr lang="ru-RU">
                <a:solidFill>
                  <a:prstClr val="black">
                    <a:tint val="75000"/>
                  </a:prstClr>
                </a:solidFill>
              </a:rPr>
              <a:t>01.09.2016</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5966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a:solidFill>
                  <a:prstClr val="black">
                    <a:tint val="75000"/>
                  </a:prstClr>
                </a:solidFill>
              </a:rPr>
              <a:t>01.09.2016</a:t>
            </a: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16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890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5901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solidFill>
                  <a:prstClr val="black">
                    <a:tint val="75000"/>
                  </a:prstClr>
                </a:solidFill>
              </a:rPr>
              <a:t>01.09.2016</a:t>
            </a:r>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3925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79376" y="1700808"/>
            <a:ext cx="11305256" cy="3079954"/>
          </a:xfrm>
          <a:prstGeom prst="rect">
            <a:avLst/>
          </a:prstGeom>
          <a:solidFill>
            <a:srgbClr val="F2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Заголовок 1"/>
          <p:cNvSpPr>
            <a:spLocks noGrp="1"/>
          </p:cNvSpPr>
          <p:nvPr>
            <p:ph type="ctrTitle"/>
          </p:nvPr>
        </p:nvSpPr>
        <p:spPr>
          <a:xfrm>
            <a:off x="839415" y="1839855"/>
            <a:ext cx="10585175" cy="2801860"/>
          </a:xfrm>
        </p:spPr>
        <p:txBody>
          <a:bodyPr vert="horz" wrap="square" lIns="91440" tIns="45720" rIns="91440" bIns="45720" numCol="1" rtlCol="0" anchor="ctr" anchorCtr="0" compatLnSpc="1">
            <a:prstTxWarp prst="textNoShape">
              <a:avLst/>
            </a:prstTxWarp>
            <a:noAutofit/>
          </a:bodyPr>
          <a:lstStyle/>
          <a:p>
            <a:pPr>
              <a:tabLst>
                <a:tab pos="3406775" algn="l"/>
              </a:tabLst>
            </a:pPr>
            <a:r>
              <a:rPr lang="en-US" sz="3200" b="1" spc="120" dirty="0">
                <a:solidFill>
                  <a:srgbClr val="3B3D79"/>
                </a:solidFill>
                <a:latin typeface="Arial" panose="020B0604020202020204" pitchFamily="34" charset="0"/>
                <a:ea typeface="+mn-ea"/>
                <a:cs typeface="Arial" panose="020B0604020202020204" pitchFamily="34" charset="0"/>
              </a:rPr>
              <a:t>REPORT FOR THE 1</a:t>
            </a:r>
            <a:r>
              <a:rPr lang="en-US" sz="3200" b="1" spc="120" baseline="30000" dirty="0">
                <a:solidFill>
                  <a:srgbClr val="3B3D79"/>
                </a:solidFill>
                <a:latin typeface="Arial" panose="020B0604020202020204" pitchFamily="34" charset="0"/>
                <a:ea typeface="+mn-ea"/>
                <a:cs typeface="Arial" panose="020B0604020202020204" pitchFamily="34" charset="0"/>
              </a:rPr>
              <a:t>st</a:t>
            </a:r>
            <a:r>
              <a:rPr lang="en-US" sz="3200" b="1" spc="120" dirty="0">
                <a:solidFill>
                  <a:srgbClr val="3B3D79"/>
                </a:solidFill>
                <a:latin typeface="Arial" panose="020B0604020202020204" pitchFamily="34" charset="0"/>
                <a:ea typeface="+mn-ea"/>
                <a:cs typeface="Arial" panose="020B0604020202020204" pitchFamily="34" charset="0"/>
              </a:rPr>
              <a:t> HALF OF THE YEAR 2022 ON THE OPERATIONS OF MUNAITAS NWPC LLP</a:t>
            </a:r>
            <a:br>
              <a:rPr lang="en-US" sz="3200" b="1" spc="120" dirty="0">
                <a:solidFill>
                  <a:srgbClr val="3B3D79"/>
                </a:solidFill>
                <a:latin typeface="Arial" panose="020B0604020202020204" pitchFamily="34" charset="0"/>
                <a:ea typeface="+mn-ea"/>
                <a:cs typeface="Arial" panose="020B0604020202020204" pitchFamily="34" charset="0"/>
              </a:rPr>
            </a:br>
            <a:r>
              <a:rPr lang="en-US" sz="3200" b="1" spc="120" dirty="0">
                <a:solidFill>
                  <a:srgbClr val="3B3D79"/>
                </a:solidFill>
                <a:latin typeface="Arial" panose="020B0604020202020204" pitchFamily="34" charset="0"/>
                <a:ea typeface="+mn-ea"/>
                <a:cs typeface="Arial" panose="020B0604020202020204" pitchFamily="34" charset="0"/>
              </a:rPr>
              <a:t>FOR THE PROVISION OF REGULATED SERVICES</a:t>
            </a:r>
            <a:endParaRPr lang="ru-RU" altLang="ru-RU" sz="2800" i="1" spc="120" dirty="0">
              <a:solidFill>
                <a:srgbClr val="3B3D79"/>
              </a:solidFill>
              <a:latin typeface="PT Sans" panose="020B0503020203020204" pitchFamily="34" charset="-52"/>
              <a:ea typeface="+mn-ea"/>
              <a:cs typeface="Arial" charset="0"/>
            </a:endParaRPr>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 name="TextBox 1"/>
          <p:cNvSpPr txBox="1"/>
          <p:nvPr/>
        </p:nvSpPr>
        <p:spPr>
          <a:xfrm>
            <a:off x="4115779" y="6112911"/>
            <a:ext cx="4032448" cy="307777"/>
          </a:xfrm>
          <a:prstGeom prst="rect">
            <a:avLst/>
          </a:prstGeom>
          <a:noFill/>
        </p:spPr>
        <p:txBody>
          <a:bodyPr wrap="square" rtlCol="0">
            <a:spAutoFit/>
          </a:bodyPr>
          <a:lstStyle/>
          <a:p>
            <a:pPr algn="ctr"/>
            <a:r>
              <a:rPr lang="en-US" sz="1400" b="1" dirty="0">
                <a:solidFill>
                  <a:srgbClr val="2E3279"/>
                </a:solidFill>
                <a:latin typeface="Arial" panose="020B0604020202020204" pitchFamily="34" charset="0"/>
                <a:cs typeface="Arial" panose="020B0604020202020204" pitchFamily="34" charset="0"/>
              </a:rPr>
              <a:t>Almaty</a:t>
            </a:r>
            <a:r>
              <a:rPr lang="ru-RU" sz="1400" b="1" dirty="0">
                <a:solidFill>
                  <a:srgbClr val="2E3279"/>
                </a:solidFill>
                <a:latin typeface="Arial" panose="020B0604020202020204" pitchFamily="34" charset="0"/>
                <a:cs typeface="Arial" panose="020B0604020202020204" pitchFamily="34" charset="0"/>
              </a:rPr>
              <a:t>, 2022</a:t>
            </a:r>
          </a:p>
        </p:txBody>
      </p:sp>
    </p:spTree>
    <p:extLst>
      <p:ext uri="{BB962C8B-B14F-4D97-AF65-F5344CB8AC3E}">
        <p14:creationId xmlns:p14="http://schemas.microsoft.com/office/powerpoint/2010/main" val="581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4"/>
          <p:cNvSpPr/>
          <p:nvPr/>
        </p:nvSpPr>
        <p:spPr>
          <a:xfrm>
            <a:off x="1046953" y="1700808"/>
            <a:ext cx="381743" cy="405045"/>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p:txBody>
      </p:sp>
      <p:sp>
        <p:nvSpPr>
          <p:cNvPr id="30" name="TextBox 29"/>
          <p:cNvSpPr txBox="1"/>
          <p:nvPr/>
        </p:nvSpPr>
        <p:spPr>
          <a:xfrm>
            <a:off x="1535034" y="2405499"/>
            <a:ext cx="9449288"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Completion of the Reverse Project facilities construction</a:t>
            </a:r>
            <a:r>
              <a:rPr lang="ru-RU" dirty="0">
                <a:latin typeface="Arial" panose="020B0604020202020204" pitchFamily="34" charset="0"/>
                <a:ea typeface="Calibri"/>
                <a:cs typeface="Arial" panose="020B0604020202020204" pitchFamily="34" charset="0"/>
              </a:rPr>
              <a:t>.</a:t>
            </a:r>
            <a:endParaRPr lang="ru-RU" dirty="0">
              <a:latin typeface="Arial" panose="020B0604020202020204" pitchFamily="34" charset="0"/>
              <a:ea typeface="Times New Roman"/>
              <a:cs typeface="Arial" panose="020B0604020202020204" pitchFamily="34" charset="0"/>
            </a:endParaRPr>
          </a:p>
        </p:txBody>
      </p:sp>
      <p:sp>
        <p:nvSpPr>
          <p:cNvPr id="35" name="Oval 4"/>
          <p:cNvSpPr/>
          <p:nvPr/>
        </p:nvSpPr>
        <p:spPr>
          <a:xfrm>
            <a:off x="1044780" y="2420888"/>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cs typeface="Arial" panose="020B0604020202020204" pitchFamily="34" charset="0"/>
              </a:rPr>
              <a:t>2</a:t>
            </a:r>
          </a:p>
        </p:txBody>
      </p:sp>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10</a:t>
            </a:fld>
            <a:endParaRPr lang="ru-RU" dirty="0"/>
          </a:p>
        </p:txBody>
      </p:sp>
      <p:sp>
        <p:nvSpPr>
          <p:cNvPr id="18" name="TextBox 17">
            <a:extLst>
              <a:ext uri="{FF2B5EF4-FFF2-40B4-BE49-F238E27FC236}">
                <a16:creationId xmlns:a16="http://schemas.microsoft.com/office/drawing/2014/main" id="{89E51889-35A5-4CC2-8DD0-1758C66EFFBD}"/>
              </a:ext>
            </a:extLst>
          </p:cNvPr>
          <p:cNvSpPr txBox="1"/>
          <p:nvPr/>
        </p:nvSpPr>
        <p:spPr>
          <a:xfrm>
            <a:off x="1522780" y="1736707"/>
            <a:ext cx="10225484" cy="313932"/>
          </a:xfrm>
          <a:prstGeom prst="rect">
            <a:avLst/>
          </a:prstGeom>
          <a:noFill/>
        </p:spPr>
        <p:txBody>
          <a:bodyPr wrap="square" rtlCol="0" anchor="ctr">
            <a:spAutoFit/>
          </a:bodyPr>
          <a:lstStyle/>
          <a:p>
            <a:pPr algn="just">
              <a:lnSpc>
                <a:spcPct val="80000"/>
              </a:lnSpc>
              <a:spcBef>
                <a:spcPts val="0"/>
              </a:spcBef>
              <a:defRPr/>
            </a:pPr>
            <a:r>
              <a:rPr lang="en-US" altLang="ru-RU" dirty="0">
                <a:solidFill>
                  <a:srgbClr val="000000"/>
                </a:solidFill>
                <a:latin typeface="Arial" panose="020B0604020202020204" pitchFamily="34" charset="0"/>
                <a:cs typeface="Arial" panose="020B0604020202020204" pitchFamily="34" charset="0"/>
              </a:rPr>
              <a:t>Ensuring safe and uninterrupted transportation of oil through </a:t>
            </a:r>
            <a:r>
              <a:rPr lang="en-US" altLang="ru-RU" dirty="0" err="1">
                <a:solidFill>
                  <a:srgbClr val="000000"/>
                </a:solidFill>
                <a:latin typeface="Arial" panose="020B0604020202020204" pitchFamily="34" charset="0"/>
                <a:cs typeface="Arial" panose="020B0604020202020204" pitchFamily="34" charset="0"/>
              </a:rPr>
              <a:t>Kenkiyak</a:t>
            </a:r>
            <a:r>
              <a:rPr lang="en-US" altLang="ru-RU" dirty="0">
                <a:solidFill>
                  <a:srgbClr val="000000"/>
                </a:solidFill>
                <a:latin typeface="Arial" panose="020B0604020202020204" pitchFamily="34" charset="0"/>
                <a:cs typeface="Arial" panose="020B0604020202020204" pitchFamily="34" charset="0"/>
              </a:rPr>
              <a:t>-Atyrau trunk oil pipeline</a:t>
            </a:r>
            <a:r>
              <a:rPr lang="ru-RU" altLang="ru-RU" dirty="0">
                <a:solidFill>
                  <a:srgbClr val="000000"/>
                </a:solidFill>
                <a:latin typeface="Arial" panose="020B0604020202020204" pitchFamily="34" charset="0"/>
                <a:cs typeface="Arial" panose="020B0604020202020204" pitchFamily="34" charset="0"/>
              </a:rPr>
              <a:t>;</a:t>
            </a:r>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Tasks for the year 2022</a:t>
            </a:r>
            <a:endParaRPr lang="ru-RU" b="1" spc="120" dirty="0">
              <a:solidFill>
                <a:srgbClr val="3745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4964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11</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6" name="Rectangle 3"/>
          <p:cNvSpPr txBox="1">
            <a:spLocks noChangeArrowheads="1"/>
          </p:cNvSpPr>
          <p:nvPr/>
        </p:nvSpPr>
        <p:spPr>
          <a:xfrm>
            <a:off x="479376" y="2780928"/>
            <a:ext cx="11028734" cy="75408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lnSpc>
                <a:spcPct val="80000"/>
              </a:lnSpc>
              <a:spcBef>
                <a:spcPct val="0"/>
              </a:spcBef>
              <a:buNone/>
            </a:pPr>
            <a:r>
              <a:rPr lang="en-US" altLang="ru-RU" sz="4400" b="1" dirty="0">
                <a:solidFill>
                  <a:srgbClr val="000000"/>
                </a:solidFill>
                <a:latin typeface="Arial" panose="020B0604020202020204" pitchFamily="34" charset="0"/>
                <a:cs typeface="Arial" panose="020B0604020202020204" pitchFamily="34" charset="0"/>
              </a:rPr>
              <a:t>Thanks for attention</a:t>
            </a:r>
            <a:r>
              <a:rPr lang="ru-RU" altLang="ru-RU" sz="4400" b="1" dirty="0">
                <a:solidFill>
                  <a:srgbClr val="000000"/>
                </a:solidFill>
                <a:latin typeface="Arial" panose="020B0604020202020204" pitchFamily="34" charset="0"/>
                <a:cs typeface="Arial" panose="020B0604020202020204" pitchFamily="34" charset="0"/>
              </a:rPr>
              <a:t>!</a:t>
            </a:r>
            <a:endParaRPr lang="ru-RU" altLang="ru-RU" sz="4400" dirty="0">
              <a:solidFill>
                <a:srgbClr val="000000"/>
              </a:solidFill>
              <a:latin typeface="Arial" panose="020B0604020202020204" pitchFamily="34" charset="0"/>
              <a:cs typeface="Arial" panose="020B0604020202020204" pitchFamily="34" charset="0"/>
            </a:endParaRPr>
          </a:p>
          <a:p>
            <a:pPr indent="0" algn="just">
              <a:lnSpc>
                <a:spcPct val="80000"/>
              </a:lnSpc>
              <a:spcBef>
                <a:spcPts val="0"/>
              </a:spcBef>
              <a:buFontTx/>
              <a:buNone/>
              <a:defRPr/>
            </a:pPr>
            <a:endParaRPr lang="ru-RU" alt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1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38170" y="6425480"/>
            <a:ext cx="485775" cy="300082"/>
          </a:xfrm>
          <a:prstGeom prst="rect">
            <a:avLst/>
          </a:prstGeom>
          <a:noFill/>
        </p:spPr>
        <p:txBody>
          <a:bodyPr wrap="square" rtlCol="0">
            <a:spAutoFit/>
          </a:bodyPr>
          <a:lstStyle/>
          <a:p>
            <a:pPr algn="ctr"/>
            <a:r>
              <a:rPr lang="ru-RU" sz="1350" b="1" spc="-113" dirty="0">
                <a:solidFill>
                  <a:schemeClr val="bg1"/>
                </a:solidFill>
                <a:latin typeface="Arial" panose="020B0604020202020204" pitchFamily="34" charset="0"/>
                <a:cs typeface="Arial" panose="020B0604020202020204" pitchFamily="34" charset="0"/>
              </a:rPr>
              <a:t>3</a:t>
            </a:r>
          </a:p>
        </p:txBody>
      </p:sp>
      <p:sp>
        <p:nvSpPr>
          <p:cNvPr id="19" name="Номер слайда 3">
            <a:extLst>
              <a:ext uri="{FF2B5EF4-FFF2-40B4-BE49-F238E27FC236}">
                <a16:creationId xmlns:a16="http://schemas.microsoft.com/office/drawing/2014/main" id="{C904D314-BEE9-457F-873B-EA5A9F4B2270}"/>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2</a:t>
            </a:fld>
            <a:endParaRPr lang="ru-RU" dirty="0"/>
          </a:p>
        </p:txBody>
      </p:sp>
      <p:pic>
        <p:nvPicPr>
          <p:cNvPr id="17"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3" name="Рисунок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endParaRPr lang="ru-RU" b="1" spc="120" dirty="0">
              <a:solidFill>
                <a:srgbClr val="374579"/>
              </a:solidFill>
              <a:latin typeface="Arial" panose="020B0604020202020204" pitchFamily="34" charset="0"/>
              <a:cs typeface="Arial" panose="020B0604020202020204" pitchFamily="34" charset="0"/>
            </a:endParaRPr>
          </a:p>
        </p:txBody>
      </p:sp>
      <p:sp>
        <p:nvSpPr>
          <p:cNvPr id="30" name="Rectangle 3"/>
          <p:cNvSpPr txBox="1">
            <a:spLocks noChangeArrowheads="1"/>
          </p:cNvSpPr>
          <p:nvPr/>
        </p:nvSpPr>
        <p:spPr>
          <a:xfrm>
            <a:off x="441785" y="1193695"/>
            <a:ext cx="11305256" cy="220184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On December 11, 2001, </a:t>
            </a:r>
            <a:r>
              <a:rPr lang="en-US" altLang="ru-RU" sz="1400" dirty="0" err="1">
                <a:latin typeface="Arial" panose="020B0604020202020204" pitchFamily="34" charset="0"/>
                <a:cs typeface="Arial" panose="020B0604020202020204" pitchFamily="34" charset="0"/>
              </a:rPr>
              <a:t>MunaiTas</a:t>
            </a:r>
            <a:r>
              <a:rPr lang="en-US" altLang="ru-RU" sz="1400" dirty="0">
                <a:latin typeface="Arial" panose="020B0604020202020204" pitchFamily="34" charset="0"/>
                <a:cs typeface="Arial" panose="020B0604020202020204" pitchFamily="34" charset="0"/>
              </a:rPr>
              <a:t> North-West Pipeline Company JSC was established.</a:t>
            </a:r>
          </a:p>
          <a:p>
            <a:pPr marL="0" indent="0" algn="just">
              <a:lnSpc>
                <a:spcPct val="80000"/>
              </a:lnSpc>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dirty="0">
                <a:latin typeface="Arial" panose="020B0604020202020204" pitchFamily="34" charset="0"/>
                <a:cs typeface="Arial" panose="020B0604020202020204" pitchFamily="34" charset="0"/>
              </a:rPr>
              <a:t>Since January 2004, the company </a:t>
            </a:r>
            <a:r>
              <a:rPr lang="en-US" altLang="ru-RU" sz="1400" b="1" dirty="0">
                <a:latin typeface="Arial" panose="020B0604020202020204" pitchFamily="34" charset="0"/>
                <a:cs typeface="Arial" panose="020B0604020202020204" pitchFamily="34" charset="0"/>
              </a:rPr>
              <a:t>has been included in the State Register of Natural Monopoly Entities</a:t>
            </a:r>
            <a:r>
              <a:rPr lang="en-US" altLang="ru-RU" sz="1400" dirty="0">
                <a:latin typeface="Arial" panose="020B0604020202020204" pitchFamily="34" charset="0"/>
                <a:cs typeface="Arial" panose="020B0604020202020204" pitchFamily="34" charset="0"/>
              </a:rPr>
              <a:t> of the Republic of Kazakhstan.</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buFontTx/>
              <a:buNone/>
              <a:defRPr/>
            </a:pPr>
            <a:r>
              <a:rPr lang="en-US" sz="1400" b="1" dirty="0">
                <a:latin typeface="Arial" panose="020B0604020202020204" pitchFamily="34" charset="0"/>
                <a:cs typeface="Arial" panose="020B0604020202020204" pitchFamily="34" charset="0"/>
              </a:rPr>
              <a:t>On July 24, 2018,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JSC </a:t>
            </a:r>
            <a:r>
              <a:rPr lang="en-US" sz="1400" b="1" dirty="0">
                <a:latin typeface="Arial" panose="020B0604020202020204" pitchFamily="34" charset="0"/>
                <a:cs typeface="Arial" panose="020B0604020202020204" pitchFamily="34" charset="0"/>
              </a:rPr>
              <a:t>was transformed </a:t>
            </a:r>
            <a:r>
              <a:rPr lang="en-US" sz="1400" dirty="0">
                <a:latin typeface="Arial" panose="020B0604020202020204" pitchFamily="34" charset="0"/>
                <a:cs typeface="Arial" panose="020B0604020202020204" pitchFamily="34" charset="0"/>
              </a:rPr>
              <a:t>into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Limited Liability Partnership.</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b="1" dirty="0">
                <a:latin typeface="Arial" panose="020B0604020202020204" pitchFamily="34" charset="0"/>
                <a:cs typeface="Arial" panose="020B0604020202020204" pitchFamily="34" charset="0"/>
              </a:rPr>
              <a:t>The Participants of the Partnership </a:t>
            </a:r>
            <a:r>
              <a:rPr lang="en-US" altLang="ru-RU" sz="1400" dirty="0">
                <a:latin typeface="Arial" panose="020B0604020202020204" pitchFamily="34" charset="0"/>
                <a:cs typeface="Arial" panose="020B0604020202020204" pitchFamily="34" charset="0"/>
              </a:rPr>
              <a:t>are</a:t>
            </a:r>
            <a:r>
              <a:rPr lang="ru-RU" altLang="ru-RU" sz="1400" dirty="0">
                <a:latin typeface="Arial" panose="020B0604020202020204" pitchFamily="34" charset="0"/>
                <a:cs typeface="Arial" panose="020B0604020202020204" pitchFamily="34" charset="0"/>
              </a:rPr>
              <a:t>:</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err="1">
                <a:latin typeface="Arial" panose="020B0604020202020204" pitchFamily="34" charset="0"/>
                <a:cs typeface="Arial" panose="020B0604020202020204" pitchFamily="34" charset="0"/>
              </a:rPr>
              <a:t>KazTransOil</a:t>
            </a:r>
            <a:r>
              <a:rPr lang="en-US" altLang="ru-RU" sz="1400" dirty="0">
                <a:latin typeface="Arial" panose="020B0604020202020204" pitchFamily="34" charset="0"/>
                <a:cs typeface="Arial" panose="020B0604020202020204" pitchFamily="34" charset="0"/>
              </a:rPr>
              <a:t> JSC</a:t>
            </a:r>
            <a:r>
              <a:rPr lang="ru-RU" altLang="ru-RU" sz="1400" dirty="0">
                <a:latin typeface="Arial" panose="020B0604020202020204" pitchFamily="34" charset="0"/>
                <a:cs typeface="Arial" panose="020B0604020202020204" pitchFamily="34" charset="0"/>
              </a:rPr>
              <a:t> (51%);</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a:latin typeface="Arial" panose="020B0604020202020204" pitchFamily="34" charset="0"/>
                <a:cs typeface="Arial" panose="020B0604020202020204" pitchFamily="34" charset="0"/>
              </a:rPr>
              <a:t>CNPC Exploration and Development Company Ltd </a:t>
            </a:r>
            <a:r>
              <a:rPr lang="ru-RU" altLang="ru-RU" sz="1400" dirty="0">
                <a:latin typeface="Arial" panose="020B0604020202020204" pitchFamily="34" charset="0"/>
                <a:cs typeface="Arial" panose="020B0604020202020204" pitchFamily="34" charset="0"/>
              </a:rPr>
              <a:t>(</a:t>
            </a:r>
            <a:r>
              <a:rPr lang="en-US" altLang="ru-RU" sz="1400" dirty="0">
                <a:latin typeface="Arial" panose="020B0604020202020204" pitchFamily="34" charset="0"/>
                <a:cs typeface="Arial" panose="020B0604020202020204" pitchFamily="34" charset="0"/>
              </a:rPr>
              <a:t>49</a:t>
            </a:r>
            <a:r>
              <a:rPr lang="ru-RU" altLang="ru-RU" sz="1400" dirty="0">
                <a:latin typeface="Arial" panose="020B0604020202020204" pitchFamily="34" charset="0"/>
                <a:cs typeface="Arial" panose="020B0604020202020204" pitchFamily="34" charset="0"/>
              </a:rPr>
              <a:t>%).</a:t>
            </a:r>
          </a:p>
        </p:txBody>
      </p:sp>
      <p:sp>
        <p:nvSpPr>
          <p:cNvPr id="64" name="Rectangle 3"/>
          <p:cNvSpPr txBox="1">
            <a:spLocks noChangeArrowheads="1"/>
          </p:cNvSpPr>
          <p:nvPr/>
        </p:nvSpPr>
        <p:spPr>
          <a:xfrm>
            <a:off x="390235" y="5658692"/>
            <a:ext cx="11305256" cy="6666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endParaRPr lang="ru-RU" altLang="ru-RU" sz="1300" dirty="0">
              <a:latin typeface="Arial" panose="020B0604020202020204" pitchFamily="34" charset="0"/>
              <a:cs typeface="Arial" panose="020B0604020202020204" pitchFamily="34" charset="0"/>
            </a:endParaRPr>
          </a:p>
          <a:p>
            <a:pPr marL="0" indent="0" algn="just">
              <a:buNone/>
              <a:defRPr/>
            </a:pPr>
            <a:r>
              <a:rPr lang="en-US" altLang="ru-RU" sz="1300" dirty="0">
                <a:latin typeface="Arial" panose="020B0604020202020204" pitchFamily="34" charset="0"/>
                <a:cs typeface="Arial" panose="020B0604020202020204" pitchFamily="34" charset="0"/>
              </a:rPr>
              <a:t>The Partnership does not have subsidiaries</a:t>
            </a:r>
            <a:r>
              <a:rPr lang="ru-RU" altLang="ru-RU" sz="1300" dirty="0">
                <a:latin typeface="Arial" panose="020B0604020202020204" pitchFamily="34" charset="0"/>
                <a:cs typeface="Arial" panose="020B0604020202020204" pitchFamily="34" charset="0"/>
              </a:rPr>
              <a:t>.</a:t>
            </a:r>
          </a:p>
          <a:p>
            <a:pPr marL="0" indent="0" algn="just">
              <a:buNone/>
              <a:defRPr/>
            </a:pPr>
            <a:endParaRPr lang="ru-RU" altLang="ru-RU" sz="1300" dirty="0">
              <a:latin typeface="Arial" panose="020B0604020202020204" pitchFamily="34" charset="0"/>
              <a:cs typeface="Arial" panose="020B0604020202020204" pitchFamily="34" charset="0"/>
            </a:endParaRPr>
          </a:p>
        </p:txBody>
      </p:sp>
      <p:grpSp>
        <p:nvGrpSpPr>
          <p:cNvPr id="33" name="Группа 32">
            <a:extLst>
              <a:ext uri="{FF2B5EF4-FFF2-40B4-BE49-F238E27FC236}">
                <a16:creationId xmlns:a16="http://schemas.microsoft.com/office/drawing/2014/main" id="{4444E5E0-A340-9E70-A901-4134BAFBDF2F}"/>
              </a:ext>
            </a:extLst>
          </p:cNvPr>
          <p:cNvGrpSpPr/>
          <p:nvPr/>
        </p:nvGrpSpPr>
        <p:grpSpPr>
          <a:xfrm>
            <a:off x="471564" y="3846193"/>
            <a:ext cx="11223927" cy="1779941"/>
            <a:chOff x="436328" y="3546243"/>
            <a:chExt cx="11223927" cy="1779941"/>
          </a:xfrm>
        </p:grpSpPr>
        <p:sp>
          <p:nvSpPr>
            <p:cNvPr id="34" name="Скругленный прямоугольник 51">
              <a:extLst>
                <a:ext uri="{FF2B5EF4-FFF2-40B4-BE49-F238E27FC236}">
                  <a16:creationId xmlns:a16="http://schemas.microsoft.com/office/drawing/2014/main" id="{4AF359CA-5459-7574-C29A-4218F0D93745}"/>
                </a:ext>
              </a:extLst>
            </p:cNvPr>
            <p:cNvSpPr/>
            <p:nvPr/>
          </p:nvSpPr>
          <p:spPr>
            <a:xfrm>
              <a:off x="9616852" y="3647903"/>
              <a:ext cx="2043403" cy="720080"/>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dirty="0">
                  <a:solidFill>
                    <a:schemeClr val="tx1"/>
                  </a:solidFill>
                  <a:effectLst>
                    <a:outerShdw blurRad="50800" dist="38100" dir="2700000" algn="tl" rotWithShape="0">
                      <a:prstClr val="black">
                        <a:alpha val="40000"/>
                      </a:prstClr>
                    </a:outerShdw>
                  </a:effectLst>
                </a:rPr>
                <a:t>PRC Government</a:t>
              </a:r>
              <a:endParaRPr lang="ru-RU" sz="1600" b="1" dirty="0">
                <a:solidFill>
                  <a:schemeClr val="tx1"/>
                </a:solidFill>
                <a:effectLst>
                  <a:outerShdw blurRad="50800" dist="38100" dir="2700000" algn="tl" rotWithShape="0">
                    <a:prstClr val="black">
                      <a:alpha val="40000"/>
                    </a:prstClr>
                  </a:outerShdw>
                </a:effectLst>
              </a:endParaRPr>
            </a:p>
          </p:txBody>
        </p:sp>
        <p:grpSp>
          <p:nvGrpSpPr>
            <p:cNvPr id="35" name="Группа 34">
              <a:extLst>
                <a:ext uri="{FF2B5EF4-FFF2-40B4-BE49-F238E27FC236}">
                  <a16:creationId xmlns:a16="http://schemas.microsoft.com/office/drawing/2014/main" id="{131E4243-F287-6883-3D2E-DC2B5572C908}"/>
                </a:ext>
              </a:extLst>
            </p:cNvPr>
            <p:cNvGrpSpPr/>
            <p:nvPr/>
          </p:nvGrpSpPr>
          <p:grpSpPr>
            <a:xfrm>
              <a:off x="436328" y="3546243"/>
              <a:ext cx="9199325" cy="1779941"/>
              <a:chOff x="436328" y="3546243"/>
              <a:chExt cx="9199325" cy="1779941"/>
            </a:xfrm>
          </p:grpSpPr>
          <p:sp>
            <p:nvSpPr>
              <p:cNvPr id="36" name="Скругленный прямоугольник 46">
                <a:extLst>
                  <a:ext uri="{FF2B5EF4-FFF2-40B4-BE49-F238E27FC236}">
                    <a16:creationId xmlns:a16="http://schemas.microsoft.com/office/drawing/2014/main" id="{17215D49-233B-1B0B-C154-197D362633D5}"/>
                  </a:ext>
                </a:extLst>
              </p:cNvPr>
              <p:cNvSpPr/>
              <p:nvPr/>
            </p:nvSpPr>
            <p:spPr>
              <a:xfrm>
                <a:off x="3202863" y="3647903"/>
                <a:ext cx="2553327"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b="1" dirty="0">
                    <a:solidFill>
                      <a:schemeClr val="bg1"/>
                    </a:solidFill>
                    <a:effectLst>
                      <a:outerShdw blurRad="50800" dist="38100" dir="2700000" algn="tl" rotWithShape="0">
                        <a:prstClr val="black">
                          <a:alpha val="40000"/>
                        </a:prstClr>
                      </a:outerShdw>
                    </a:effectLst>
                  </a:rPr>
                  <a:t>CNPC Exploration and Development Company Ltd.</a:t>
                </a:r>
                <a:endParaRPr lang="ru-RU" sz="1500" b="1" dirty="0">
                  <a:solidFill>
                    <a:schemeClr val="bg1"/>
                  </a:solidFill>
                  <a:effectLst>
                    <a:outerShdw blurRad="50800" dist="38100" dir="2700000" algn="tl" rotWithShape="0">
                      <a:prstClr val="black">
                        <a:alpha val="40000"/>
                      </a:prstClr>
                    </a:outerShdw>
                  </a:effectLst>
                </a:endParaRPr>
              </a:p>
            </p:txBody>
          </p:sp>
          <p:sp>
            <p:nvSpPr>
              <p:cNvPr id="37" name="Скругленный прямоугольник 52">
                <a:extLst>
                  <a:ext uri="{FF2B5EF4-FFF2-40B4-BE49-F238E27FC236}">
                    <a16:creationId xmlns:a16="http://schemas.microsoft.com/office/drawing/2014/main" id="{BFED4F9B-7CFF-4925-67FF-5A132EF94480}"/>
                  </a:ext>
                </a:extLst>
              </p:cNvPr>
              <p:cNvSpPr/>
              <p:nvPr/>
            </p:nvSpPr>
            <p:spPr>
              <a:xfrm>
                <a:off x="6679020" y="3647903"/>
                <a:ext cx="2043403" cy="720080"/>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dirty="0">
                    <a:solidFill>
                      <a:schemeClr val="tx1"/>
                    </a:solidFill>
                    <a:effectLst>
                      <a:outerShdw blurRad="50800" dist="38100" dir="2700000" algn="tl" rotWithShape="0">
                        <a:prstClr val="black">
                          <a:alpha val="40000"/>
                        </a:prstClr>
                      </a:outerShdw>
                    </a:effectLst>
                  </a:rPr>
                  <a:t>CNPC (PRC</a:t>
                </a:r>
                <a:r>
                  <a:rPr lang="ru-RU" sz="1600" b="1" dirty="0">
                    <a:solidFill>
                      <a:schemeClr val="tx1"/>
                    </a:solidFill>
                    <a:effectLst>
                      <a:outerShdw blurRad="50800" dist="38100" dir="2700000" algn="tl" rotWithShape="0">
                        <a:prstClr val="black">
                          <a:alpha val="40000"/>
                        </a:prstClr>
                      </a:outerShdw>
                    </a:effectLst>
                  </a:rPr>
                  <a:t>)</a:t>
                </a:r>
              </a:p>
            </p:txBody>
          </p:sp>
          <p:sp>
            <p:nvSpPr>
              <p:cNvPr id="38" name="Стрелка вниз 3">
                <a:extLst>
                  <a:ext uri="{FF2B5EF4-FFF2-40B4-BE49-F238E27FC236}">
                    <a16:creationId xmlns:a16="http://schemas.microsoft.com/office/drawing/2014/main" id="{5D2AC344-9B5B-4200-B48D-240D409150D3}"/>
                  </a:ext>
                </a:extLst>
              </p:cNvPr>
              <p:cNvSpPr/>
              <p:nvPr/>
            </p:nvSpPr>
            <p:spPr>
              <a:xfrm rot="5400000">
                <a:off x="8999983" y="3613294"/>
                <a:ext cx="312712" cy="792087"/>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39" name="Скругленный прямоугольник 53">
                <a:extLst>
                  <a:ext uri="{FF2B5EF4-FFF2-40B4-BE49-F238E27FC236}">
                    <a16:creationId xmlns:a16="http://schemas.microsoft.com/office/drawing/2014/main" id="{25A3C518-DA3E-737E-ECC5-27EE7C0CC4D8}"/>
                  </a:ext>
                </a:extLst>
              </p:cNvPr>
              <p:cNvSpPr/>
              <p:nvPr/>
            </p:nvSpPr>
            <p:spPr>
              <a:xfrm>
                <a:off x="537231" y="3660252"/>
                <a:ext cx="2534410"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err="1">
                    <a:solidFill>
                      <a:schemeClr val="bg1"/>
                    </a:solidFill>
                    <a:effectLst>
                      <a:outerShdw blurRad="50800" dist="38100" dir="2700000" algn="tl" rotWithShape="0">
                        <a:prstClr val="black">
                          <a:alpha val="40000"/>
                        </a:prstClr>
                      </a:outerShdw>
                    </a:effectLst>
                  </a:rPr>
                  <a:t>KazTransOil</a:t>
                </a:r>
                <a:r>
                  <a:rPr lang="en-US" b="1" dirty="0">
                    <a:solidFill>
                      <a:schemeClr val="bg1"/>
                    </a:solidFill>
                    <a:effectLst>
                      <a:outerShdw blurRad="50800" dist="38100" dir="2700000" algn="tl" rotWithShape="0">
                        <a:prstClr val="black">
                          <a:alpha val="40000"/>
                        </a:prstClr>
                      </a:outerShdw>
                    </a:effectLst>
                  </a:rPr>
                  <a:t> JSC</a:t>
                </a:r>
                <a:endParaRPr lang="ru-RU" b="1" dirty="0">
                  <a:solidFill>
                    <a:schemeClr val="bg1"/>
                  </a:solidFill>
                  <a:effectLst>
                    <a:outerShdw blurRad="50800" dist="38100" dir="2700000" algn="tl" rotWithShape="0">
                      <a:prstClr val="black">
                        <a:alpha val="40000"/>
                      </a:prstClr>
                    </a:outerShdw>
                  </a:effectLst>
                </a:endParaRPr>
              </a:p>
            </p:txBody>
          </p:sp>
          <p:sp>
            <p:nvSpPr>
              <p:cNvPr id="40" name="Стрелка вниз 57">
                <a:extLst>
                  <a:ext uri="{FF2B5EF4-FFF2-40B4-BE49-F238E27FC236}">
                    <a16:creationId xmlns:a16="http://schemas.microsoft.com/office/drawing/2014/main" id="{1FB3A1B7-CB3C-CF3B-FDE3-7B6945B1BA47}"/>
                  </a:ext>
                </a:extLst>
              </p:cNvPr>
              <p:cNvSpPr/>
              <p:nvPr/>
            </p:nvSpPr>
            <p:spPr>
              <a:xfrm rot="5400000">
                <a:off x="6062151" y="3611900"/>
                <a:ext cx="312712" cy="792087"/>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41" name="Скругленный прямоугольник 58">
                <a:extLst>
                  <a:ext uri="{FF2B5EF4-FFF2-40B4-BE49-F238E27FC236}">
                    <a16:creationId xmlns:a16="http://schemas.microsoft.com/office/drawing/2014/main" id="{7A1CBEA9-30D1-9266-A1CE-9F4E929B3A44}"/>
                  </a:ext>
                </a:extLst>
              </p:cNvPr>
              <p:cNvSpPr/>
              <p:nvPr/>
            </p:nvSpPr>
            <p:spPr>
              <a:xfrm>
                <a:off x="1858053" y="4606104"/>
                <a:ext cx="2553327" cy="720080"/>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err="1">
                    <a:solidFill>
                      <a:schemeClr val="bg1"/>
                    </a:solidFill>
                    <a:effectLst>
                      <a:outerShdw blurRad="50800" dist="38100" dir="2700000" algn="tl" rotWithShape="0">
                        <a:prstClr val="black">
                          <a:alpha val="40000"/>
                        </a:prstClr>
                      </a:outerShdw>
                    </a:effectLst>
                  </a:rPr>
                  <a:t>MunaiTas</a:t>
                </a:r>
                <a:r>
                  <a:rPr lang="en-US" b="1" dirty="0">
                    <a:solidFill>
                      <a:schemeClr val="bg1"/>
                    </a:solidFill>
                    <a:effectLst>
                      <a:outerShdw blurRad="50800" dist="38100" dir="2700000" algn="tl" rotWithShape="0">
                        <a:prstClr val="black">
                          <a:alpha val="40000"/>
                        </a:prstClr>
                      </a:outerShdw>
                    </a:effectLst>
                  </a:rPr>
                  <a:t> NWPC LLP</a:t>
                </a:r>
                <a:endParaRPr lang="ru-RU" b="1" dirty="0">
                  <a:solidFill>
                    <a:schemeClr val="bg1"/>
                  </a:solidFill>
                  <a:effectLst>
                    <a:outerShdw blurRad="50800" dist="38100" dir="2700000" algn="tl" rotWithShape="0">
                      <a:prstClr val="black">
                        <a:alpha val="40000"/>
                      </a:prstClr>
                    </a:outerShdw>
                  </a:effectLst>
                </a:endParaRPr>
              </a:p>
            </p:txBody>
          </p:sp>
          <p:sp>
            <p:nvSpPr>
              <p:cNvPr id="42" name="Стрелка углом 4">
                <a:extLst>
                  <a:ext uri="{FF2B5EF4-FFF2-40B4-BE49-F238E27FC236}">
                    <a16:creationId xmlns:a16="http://schemas.microsoft.com/office/drawing/2014/main" id="{EEE211E1-6D87-19B1-CFA3-E96675FD4066}"/>
                  </a:ext>
                </a:extLst>
              </p:cNvPr>
              <p:cNvSpPr/>
              <p:nvPr/>
            </p:nvSpPr>
            <p:spPr>
              <a:xfrm rot="10800000">
                <a:off x="4469820" y="4509120"/>
                <a:ext cx="668302" cy="648312"/>
              </a:xfrm>
              <a:prstGeom prst="bent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43" name="Стрелка углом 59">
                <a:extLst>
                  <a:ext uri="{FF2B5EF4-FFF2-40B4-BE49-F238E27FC236}">
                    <a16:creationId xmlns:a16="http://schemas.microsoft.com/office/drawing/2014/main" id="{D677BEA4-64B9-3E69-D00C-B69073091F51}"/>
                  </a:ext>
                </a:extLst>
              </p:cNvPr>
              <p:cNvSpPr/>
              <p:nvPr/>
            </p:nvSpPr>
            <p:spPr>
              <a:xfrm rot="10800000" flipH="1">
                <a:off x="1126136" y="4509120"/>
                <a:ext cx="680765" cy="648312"/>
              </a:xfrm>
              <a:prstGeom prst="bentArrow">
                <a:avLst>
                  <a:gd name="adj1" fmla="val 25000"/>
                  <a:gd name="adj2" fmla="val 23041"/>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44" name="TextBox 5">
                <a:extLst>
                  <a:ext uri="{FF2B5EF4-FFF2-40B4-BE49-F238E27FC236}">
                    <a16:creationId xmlns:a16="http://schemas.microsoft.com/office/drawing/2014/main" id="{03F68FC4-44D5-122E-4D5D-73C494097637}"/>
                  </a:ext>
                </a:extLst>
              </p:cNvPr>
              <p:cNvSpPr txBox="1"/>
              <p:nvPr/>
            </p:nvSpPr>
            <p:spPr>
              <a:xfrm>
                <a:off x="5887412" y="354624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100%</a:t>
                </a:r>
              </a:p>
            </p:txBody>
          </p:sp>
          <p:sp>
            <p:nvSpPr>
              <p:cNvPr id="45" name="TextBox 60">
                <a:extLst>
                  <a:ext uri="{FF2B5EF4-FFF2-40B4-BE49-F238E27FC236}">
                    <a16:creationId xmlns:a16="http://schemas.microsoft.com/office/drawing/2014/main" id="{F7C429DA-176E-6FC4-AF45-3703764D52E8}"/>
                  </a:ext>
                </a:extLst>
              </p:cNvPr>
              <p:cNvSpPr txBox="1"/>
              <p:nvPr/>
            </p:nvSpPr>
            <p:spPr>
              <a:xfrm>
                <a:off x="8843565" y="3558864"/>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100%</a:t>
                </a:r>
              </a:p>
            </p:txBody>
          </p:sp>
          <p:sp>
            <p:nvSpPr>
              <p:cNvPr id="46" name="TextBox 61">
                <a:extLst>
                  <a:ext uri="{FF2B5EF4-FFF2-40B4-BE49-F238E27FC236}">
                    <a16:creationId xmlns:a16="http://schemas.microsoft.com/office/drawing/2014/main" id="{23797E9A-A758-DADA-D08E-6095024ECA11}"/>
                  </a:ext>
                </a:extLst>
              </p:cNvPr>
              <p:cNvSpPr txBox="1"/>
              <p:nvPr/>
            </p:nvSpPr>
            <p:spPr>
              <a:xfrm>
                <a:off x="5030375" y="456929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49%</a:t>
                </a:r>
              </a:p>
            </p:txBody>
          </p:sp>
          <p:sp>
            <p:nvSpPr>
              <p:cNvPr id="48" name="TextBox 62">
                <a:extLst>
                  <a:ext uri="{FF2B5EF4-FFF2-40B4-BE49-F238E27FC236}">
                    <a16:creationId xmlns:a16="http://schemas.microsoft.com/office/drawing/2014/main" id="{E807FD18-95FE-3FEC-2645-F9F8ED0CF8C9}"/>
                  </a:ext>
                </a:extLst>
              </p:cNvPr>
              <p:cNvSpPr txBox="1"/>
              <p:nvPr/>
            </p:nvSpPr>
            <p:spPr>
              <a:xfrm>
                <a:off x="436328" y="456929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51%</a:t>
                </a:r>
              </a:p>
            </p:txBody>
          </p:sp>
        </p:grpSp>
      </p:grpSp>
    </p:spTree>
    <p:extLst>
      <p:ext uri="{BB962C8B-B14F-4D97-AF65-F5344CB8AC3E}">
        <p14:creationId xmlns:p14="http://schemas.microsoft.com/office/powerpoint/2010/main" val="2156358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Номер слайда 3">
            <a:extLst>
              <a:ext uri="{FF2B5EF4-FFF2-40B4-BE49-F238E27FC236}">
                <a16:creationId xmlns:a16="http://schemas.microsoft.com/office/drawing/2014/main" id="{E26496AE-A19D-48C3-B64B-565D90845C2D}"/>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3</a:t>
            </a:fld>
            <a:endParaRPr lang="ru-RU" dirty="0"/>
          </a:p>
        </p:txBody>
      </p:sp>
      <p:pic>
        <p:nvPicPr>
          <p:cNvPr id="1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5" name="Рисунок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7" name="TextBox 26">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r>
              <a:rPr lang="ru-RU" b="1" spc="120" dirty="0">
                <a:solidFill>
                  <a:srgbClr val="374579"/>
                </a:solidFill>
                <a:latin typeface="Arial" panose="020B0604020202020204" pitchFamily="34" charset="0"/>
                <a:cs typeface="Arial" panose="020B0604020202020204" pitchFamily="34" charset="0"/>
              </a:rPr>
              <a:t> (</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9" name="Rectangle 3"/>
          <p:cNvSpPr txBox="1">
            <a:spLocks noChangeArrowheads="1"/>
          </p:cNvSpPr>
          <p:nvPr/>
        </p:nvSpPr>
        <p:spPr>
          <a:xfrm>
            <a:off x="479376" y="1186843"/>
            <a:ext cx="4968552" cy="303424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The core operation </a:t>
            </a:r>
            <a:r>
              <a:rPr lang="en-US" altLang="ru-RU" sz="1400" dirty="0">
                <a:latin typeface="Arial" panose="020B0604020202020204" pitchFamily="34" charset="0"/>
                <a:cs typeface="Arial" panose="020B0604020202020204" pitchFamily="34" charset="0"/>
              </a:rPr>
              <a:t>of the Partnership is the provision of oil transportation services via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-Atyrau trunk pipeline. </a:t>
            </a:r>
          </a:p>
          <a:p>
            <a:pPr marL="0" indent="0" algn="just">
              <a:buFontTx/>
              <a:buNone/>
              <a:defRPr/>
            </a:pP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-Atyrau trunk oil pipeline is designed to transport oil from the West Kazakhstan region of the republic in the western and eastern directions. The starting point for oil  receiving and delivering of the trunk oil pipeline is the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MOPS in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village, and the final point is the OPS named after </a:t>
            </a:r>
            <a:r>
              <a:rPr lang="en-US" sz="1400" dirty="0" err="1">
                <a:latin typeface="Arial" panose="020B0604020202020204" pitchFamily="34" charset="0"/>
                <a:cs typeface="Arial" panose="020B0604020202020204" pitchFamily="34" charset="0"/>
              </a:rPr>
              <a:t>N.Shmanov</a:t>
            </a:r>
            <a:r>
              <a:rPr lang="en-US" sz="1400" dirty="0">
                <a:latin typeface="Arial" panose="020B0604020202020204" pitchFamily="34" charset="0"/>
                <a:cs typeface="Arial" panose="020B0604020202020204" pitchFamily="34" charset="0"/>
              </a:rPr>
              <a:t> in Atyrau city.</a:t>
            </a:r>
          </a:p>
          <a:p>
            <a:pPr marL="0" indent="0" algn="just">
              <a:buFontTx/>
              <a:buNone/>
              <a:defRPr/>
            </a:pPr>
            <a:endParaRPr lang="ru-RU" altLang="ru-RU" sz="1400" dirty="0">
              <a:solidFill>
                <a:srgbClr val="FF0000"/>
              </a:solidFill>
              <a:latin typeface="Arial" panose="020B0604020202020204" pitchFamily="34" charset="0"/>
              <a:cs typeface="Arial" panose="020B0604020202020204" pitchFamily="34" charset="0"/>
            </a:endParaRPr>
          </a:p>
          <a:p>
            <a:pPr marL="0" indent="0" algn="just">
              <a:buNone/>
              <a:defRPr/>
            </a:pPr>
            <a:r>
              <a:rPr lang="en-US" altLang="ru-RU" sz="1400" dirty="0">
                <a:latin typeface="Arial" panose="020B0604020202020204" pitchFamily="34" charset="0"/>
                <a:cs typeface="Arial" panose="020B0604020202020204" pitchFamily="34" charset="0"/>
              </a:rPr>
              <a:t>Since July 1, 2021, the possibility of oil transportation in the reverse direction has been realized – from Atyrau to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
            </a:r>
            <a:endParaRPr lang="ru-RU" altLang="ru-RU" sz="1400" dirty="0">
              <a:latin typeface="Arial" panose="020B0604020202020204" pitchFamily="34" charset="0"/>
              <a:cs typeface="Arial" panose="020B0604020202020204" pitchFamily="34" charset="0"/>
            </a:endParaRPr>
          </a:p>
        </p:txBody>
      </p:sp>
      <p:graphicFrame>
        <p:nvGraphicFramePr>
          <p:cNvPr id="30" name="Таблица 29"/>
          <p:cNvGraphicFramePr>
            <a:graphicFrameLocks noGrp="1"/>
          </p:cNvGraphicFramePr>
          <p:nvPr/>
        </p:nvGraphicFramePr>
        <p:xfrm>
          <a:off x="5610844" y="1268760"/>
          <a:ext cx="6173788" cy="2947811"/>
        </p:xfrm>
        <a:graphic>
          <a:graphicData uri="http://schemas.openxmlformats.org/drawingml/2006/table">
            <a:tbl>
              <a:tblPr/>
              <a:tblGrid>
                <a:gridCol w="569913">
                  <a:extLst>
                    <a:ext uri="{9D8B030D-6E8A-4147-A177-3AD203B41FA5}">
                      <a16:colId xmlns:a16="http://schemas.microsoft.com/office/drawing/2014/main" val="20000"/>
                    </a:ext>
                  </a:extLst>
                </a:gridCol>
                <a:gridCol w="2832100">
                  <a:extLst>
                    <a:ext uri="{9D8B030D-6E8A-4147-A177-3AD203B41FA5}">
                      <a16:colId xmlns:a16="http://schemas.microsoft.com/office/drawing/2014/main" val="20001"/>
                    </a:ext>
                  </a:extLst>
                </a:gridCol>
                <a:gridCol w="1225550">
                  <a:extLst>
                    <a:ext uri="{9D8B030D-6E8A-4147-A177-3AD203B41FA5}">
                      <a16:colId xmlns:a16="http://schemas.microsoft.com/office/drawing/2014/main" val="20002"/>
                    </a:ext>
                  </a:extLst>
                </a:gridCol>
                <a:gridCol w="1546225">
                  <a:extLst>
                    <a:ext uri="{9D8B030D-6E8A-4147-A177-3AD203B41FA5}">
                      <a16:colId xmlns:a16="http://schemas.microsoft.com/office/drawing/2014/main" val="20003"/>
                    </a:ext>
                  </a:extLst>
                </a:gridCol>
              </a:tblGrid>
              <a:tr h="982601">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No.</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Description </a:t>
                      </a:r>
                      <a:r>
                        <a:rPr kumimoji="0" lang="ru-RU" sz="1200" b="1" i="0" u="none" strike="noStrike" cap="none" normalizeH="0" baseline="0" dirty="0">
                          <a:ln>
                            <a:noFill/>
                          </a:ln>
                          <a:solidFill>
                            <a:srgbClr val="002060"/>
                          </a:solidFill>
                          <a:effectLst/>
                          <a:latin typeface="Arial" pitchFamily="34" charset="0"/>
                          <a:cs typeface="Times New Roman" pitchFamily="18" charset="0"/>
                        </a:rPr>
                        <a:t>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UoM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Quantity</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1</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Length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km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455,10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2</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Capacity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err="1">
                          <a:ln>
                            <a:noFill/>
                          </a:ln>
                          <a:solidFill>
                            <a:srgbClr val="002060"/>
                          </a:solidFill>
                          <a:effectLst/>
                          <a:latin typeface="Arial" pitchFamily="34" charset="0"/>
                          <a:cs typeface="Times New Roman" pitchFamily="18" charset="0"/>
                        </a:rPr>
                        <a:t>mln</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t</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year</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3</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Diameter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610</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4</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wall thickness</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7.1-12</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5</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material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Х65 </a:t>
                      </a:r>
                      <a:r>
                        <a:rPr kumimoji="0" lang="en-US" sz="1200" b="0" i="0" u="none" strike="noStrike" cap="none" normalizeH="0" baseline="0" dirty="0">
                          <a:ln>
                            <a:noFill/>
                          </a:ln>
                          <a:solidFill>
                            <a:srgbClr val="002060"/>
                          </a:solidFill>
                          <a:effectLst/>
                          <a:latin typeface="Arial" pitchFamily="34" charset="0"/>
                          <a:cs typeface="Times New Roman" pitchFamily="18" charset="0"/>
                        </a:rPr>
                        <a:t>API 5L steel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a:ln>
                            <a:noFill/>
                          </a:ln>
                          <a:solidFill>
                            <a:srgbClr val="002060"/>
                          </a:solidFill>
                          <a:effectLst/>
                          <a:latin typeface="Arial" pitchFamily="34" charset="0"/>
                          <a:cs typeface="Times New Roman" pitchFamily="18" charset="0"/>
                        </a:rPr>
                        <a:t>6</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Maximum pressure</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mPa</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6.4</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Rectangle 3"/>
          <p:cNvSpPr txBox="1">
            <a:spLocks noChangeArrowheads="1"/>
          </p:cNvSpPr>
          <p:nvPr/>
        </p:nvSpPr>
        <p:spPr>
          <a:xfrm>
            <a:off x="5610844" y="1052736"/>
            <a:ext cx="617378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Parameters of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oil pipeline</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 name="Прямоугольник 1"/>
          <p:cNvSpPr/>
          <p:nvPr/>
        </p:nvSpPr>
        <p:spPr>
          <a:xfrm>
            <a:off x="551384" y="4797152"/>
            <a:ext cx="11233248" cy="1471172"/>
          </a:xfrm>
          <a:prstGeom prst="rect">
            <a:avLst/>
          </a:prstGeom>
        </p:spPr>
        <p:txBody>
          <a:bodyPr wrap="square">
            <a:spAutoFit/>
          </a:bodyPr>
          <a:lstStyle/>
          <a:p>
            <a:pPr algn="just">
              <a:lnSpc>
                <a:spcPct val="80000"/>
              </a:lnSpc>
              <a:defRPr/>
            </a:pPr>
            <a:r>
              <a:rPr lang="en-US" sz="1400" b="1" dirty="0">
                <a:latin typeface="Arial" panose="020B0604020202020204" pitchFamily="34" charset="0"/>
                <a:cs typeface="Arial" panose="020B0604020202020204" pitchFamily="34" charset="0"/>
              </a:rPr>
              <a:t>In 2011, ARNM Order </a:t>
            </a:r>
            <a:r>
              <a:rPr lang="en-US" sz="1400" dirty="0">
                <a:latin typeface="Arial" panose="020B0604020202020204" pitchFamily="34" charset="0"/>
                <a:cs typeface="Arial" panose="020B0604020202020204" pitchFamily="34" charset="0"/>
              </a:rPr>
              <a:t>No. 351-OD dated November 7, 2011 </a:t>
            </a:r>
            <a:r>
              <a:rPr lang="en-US" sz="1400" b="1" dirty="0">
                <a:latin typeface="Arial" panose="020B0604020202020204" pitchFamily="34" charset="0"/>
                <a:cs typeface="Arial" panose="020B0604020202020204" pitchFamily="34" charset="0"/>
              </a:rPr>
              <a:t>approved </a:t>
            </a:r>
            <a:r>
              <a:rPr lang="en-US" sz="1400" dirty="0">
                <a:latin typeface="Arial" panose="020B0604020202020204" pitchFamily="34" charset="0"/>
                <a:cs typeface="Arial" panose="020B0604020202020204" pitchFamily="34" charset="0"/>
              </a:rPr>
              <a:t>a specific tariff in the amount of 5,912 tenge per 1 ton per 1000 km with an introduction date being January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ARNM Order No. 8-OD dated January 19, 2012 </a:t>
            </a:r>
            <a:r>
              <a:rPr lang="en-US" sz="1400" dirty="0">
                <a:latin typeface="Arial" panose="020B0604020202020204" pitchFamily="34" charset="0"/>
                <a:cs typeface="Arial" panose="020B0604020202020204" pitchFamily="34" charset="0"/>
              </a:rPr>
              <a:t>on amendments to ARNM Order No. 351-OD dated November 7, 2011, the specific tariff of 5,912 tenge per 1 ton per 1000 km entered into force on April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November 26, 2021 </a:t>
            </a:r>
            <a:r>
              <a:rPr lang="en-US" sz="1400" dirty="0">
                <a:latin typeface="Arial" panose="020B0604020202020204" pitchFamily="34" charset="0"/>
                <a:cs typeface="Arial" panose="020B0604020202020204" pitchFamily="34" charset="0"/>
              </a:rPr>
              <a:t>No. 132-OD, the tariff estimate was approved, taking into account the changes for the year 2021.</a:t>
            </a:r>
            <a:endParaRPr lang="ru-RU" sz="1400" dirty="0">
              <a:latin typeface="Arial" panose="020B0604020202020204" pitchFamily="34" charset="0"/>
              <a:cs typeface="Arial" panose="020B0604020202020204" pitchFamily="34" charset="0"/>
            </a:endParaRPr>
          </a:p>
        </p:txBody>
      </p:sp>
      <p:sp>
        <p:nvSpPr>
          <p:cNvPr id="12" name="Rectangle 3"/>
          <p:cNvSpPr txBox="1">
            <a:spLocks noChangeArrowheads="1"/>
          </p:cNvSpPr>
          <p:nvPr/>
        </p:nvSpPr>
        <p:spPr>
          <a:xfrm>
            <a:off x="551384" y="4511952"/>
            <a:ext cx="1123324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defRPr/>
            </a:pPr>
            <a:r>
              <a:rPr lang="en-US" altLang="ru-RU" sz="1400" b="1" dirty="0">
                <a:solidFill>
                  <a:srgbClr val="2E3279"/>
                </a:solidFill>
                <a:latin typeface="Arial" panose="020B0604020202020204" pitchFamily="34" charset="0"/>
                <a:cs typeface="Arial" panose="020B0604020202020204" pitchFamily="34" charset="0"/>
              </a:rPr>
              <a:t>The tariff for the provision of oil transportation services via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pipeline</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185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4</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 </a:t>
            </a:r>
            <a:endParaRPr lang="ru-RU" b="1" spc="120" dirty="0">
              <a:solidFill>
                <a:srgbClr val="374579"/>
              </a:solidFill>
              <a:latin typeface="Arial" panose="020B0604020202020204" pitchFamily="34" charset="0"/>
              <a:cs typeface="Arial" panose="020B0604020202020204" pitchFamily="34" charset="0"/>
            </a:endParaRPr>
          </a:p>
        </p:txBody>
      </p:sp>
      <p:sp>
        <p:nvSpPr>
          <p:cNvPr id="23" name="Rectangle 3"/>
          <p:cNvSpPr txBox="1">
            <a:spLocks noChangeArrowheads="1"/>
          </p:cNvSpPr>
          <p:nvPr/>
        </p:nvSpPr>
        <p:spPr>
          <a:xfrm>
            <a:off x="479376" y="1027584"/>
            <a:ext cx="1130525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55600" algn="just" defTabSz="355600">
              <a:buNone/>
            </a:pPr>
            <a:r>
              <a:rPr lang="en-US" altLang="ru-RU" sz="1200" dirty="0">
                <a:latin typeface="Arial" panose="020B0604020202020204" pitchFamily="34" charset="0"/>
                <a:cs typeface="Arial" panose="020B0604020202020204" pitchFamily="34" charset="0"/>
              </a:rPr>
              <a:t>By a joint order of the Ministry of Energy of the Republic of Kazakhstan dated April 29, 2016 and the CRNM dated April 14, 2016, the Partnership’s Investment Program for 2016-2020 was approved.</a:t>
            </a:r>
          </a:p>
          <a:p>
            <a:pPr marL="0" indent="355600" algn="just" defTabSz="355600">
              <a:buNone/>
            </a:pPr>
            <a:r>
              <a:rPr lang="en-US" altLang="ru-RU" sz="1200" dirty="0">
                <a:latin typeface="Arial" panose="020B0604020202020204" pitchFamily="34" charset="0"/>
                <a:cs typeface="Arial" panose="020B0604020202020204" pitchFamily="34" charset="0"/>
              </a:rPr>
              <a:t>The Investment Program </a:t>
            </a:r>
            <a:r>
              <a:rPr lang="en-US" altLang="ru-RU" sz="1200" b="1" dirty="0">
                <a:latin typeface="Arial" panose="020B0604020202020204" pitchFamily="34" charset="0"/>
                <a:cs typeface="Arial" panose="020B0604020202020204" pitchFamily="34" charset="0"/>
              </a:rPr>
              <a:t>includes investments </a:t>
            </a:r>
            <a:r>
              <a:rPr lang="en-US" altLang="ru-RU" sz="1200" dirty="0">
                <a:latin typeface="Arial" panose="020B0604020202020204" pitchFamily="34" charset="0"/>
                <a:cs typeface="Arial" panose="020B0604020202020204" pitchFamily="34" charset="0"/>
              </a:rPr>
              <a:t>within the framework of the Reverse Project of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section up to 6 million tons per year within the framework of the Project “Second phase of the second stage of construction of Kazakhstan-China oil pipeline. Increase in productivity to 20 million tons/year" (hereinafter referred to as the Reverse Project) </a:t>
            </a:r>
            <a:r>
              <a:rPr lang="en-US" altLang="ru-RU" sz="1200" b="1" dirty="0">
                <a:latin typeface="Arial" panose="020B0604020202020204" pitchFamily="34" charset="0"/>
                <a:cs typeface="Arial" panose="020B0604020202020204" pitchFamily="34" charset="0"/>
              </a:rPr>
              <a:t>for a total amount of 22.5 billion tenge</a:t>
            </a:r>
            <a:r>
              <a:rPr lang="en-US" altLang="ru-RU" sz="1200" dirty="0">
                <a:latin typeface="Arial" panose="020B0604020202020204" pitchFamily="34" charset="0"/>
                <a:cs typeface="Arial" panose="020B0604020202020204" pitchFamily="34" charset="0"/>
              </a:rPr>
              <a:t>.</a:t>
            </a:r>
          </a:p>
          <a:p>
            <a:pPr marL="0" indent="355600" algn="just" defTabSz="355600">
              <a:buNone/>
            </a:pPr>
            <a:r>
              <a:rPr lang="en-US" altLang="ru-RU" sz="1200" dirty="0">
                <a:latin typeface="Arial" panose="020B0604020202020204" pitchFamily="34" charset="0"/>
                <a:cs typeface="Arial" panose="020B0604020202020204" pitchFamily="34" charset="0"/>
              </a:rPr>
              <a:t>The main condition for the implementation of the Reverse Project is the provision of a resource base - the availability of long-term volumes of West Kazakhstan oil for transportation to domestic oil refineries and for export to China.</a:t>
            </a:r>
          </a:p>
          <a:p>
            <a:pPr marL="0" indent="355600" algn="just" defTabSz="355600">
              <a:buNone/>
            </a:pPr>
            <a:r>
              <a:rPr lang="en-US" altLang="ru-RU" sz="1200" dirty="0">
                <a:latin typeface="Arial" panose="020B0604020202020204" pitchFamily="34" charset="0"/>
                <a:cs typeface="Arial" panose="020B0604020202020204" pitchFamily="34" charset="0"/>
              </a:rPr>
              <a:t>However, until 2018, due to the lack of confirmation of the resource base, the Participants of the Partnership </a:t>
            </a:r>
            <a:r>
              <a:rPr lang="en-US" altLang="ru-RU" sz="1200" b="1" dirty="0">
                <a:latin typeface="Arial" panose="020B0604020202020204" pitchFamily="34" charset="0"/>
                <a:cs typeface="Arial" panose="020B0604020202020204" pitchFamily="34" charset="0"/>
              </a:rPr>
              <a:t>did not make an investment decision on the implementation of the Reverse Project.</a:t>
            </a:r>
          </a:p>
          <a:p>
            <a:pPr marL="0" indent="355600" algn="just" defTabSz="355600">
              <a:buNone/>
            </a:pPr>
            <a:r>
              <a:rPr lang="en-US" altLang="ru-RU" sz="1200" dirty="0">
                <a:latin typeface="Arial" panose="020B0604020202020204" pitchFamily="34" charset="0"/>
                <a:cs typeface="Arial" panose="020B0604020202020204" pitchFamily="34" charset="0"/>
              </a:rPr>
              <a:t>The project was approved by the Participant from the Chinese side only in May 2018. On the Kazakhstan side, the Reverse Project was approved by the decisions of the Investment Committees of </a:t>
            </a:r>
            <a:r>
              <a:rPr lang="en-US" altLang="ru-RU" sz="1200" dirty="0" err="1">
                <a:latin typeface="Arial" panose="020B0604020202020204" pitchFamily="34" charset="0"/>
                <a:cs typeface="Arial" panose="020B0604020202020204" pitchFamily="34" charset="0"/>
              </a:rPr>
              <a:t>KazTransOil</a:t>
            </a:r>
            <a:r>
              <a:rPr lang="en-US" altLang="ru-RU" sz="1200" dirty="0">
                <a:latin typeface="Arial" panose="020B0604020202020204" pitchFamily="34" charset="0"/>
                <a:cs typeface="Arial" panose="020B0604020202020204" pitchFamily="34" charset="0"/>
              </a:rPr>
              <a:t> JSC (minutes dated April 25, 2018), KazMunaiGas NCJSC (minutes dated June 12, 2018) and </a:t>
            </a:r>
            <a:r>
              <a:rPr lang="en-US" altLang="ru-RU" sz="1200" dirty="0" err="1">
                <a:latin typeface="Arial" panose="020B0604020202020204" pitchFamily="34" charset="0"/>
                <a:cs typeface="Arial" panose="020B0604020202020204" pitchFamily="34" charset="0"/>
              </a:rPr>
              <a:t>Samruk-Kazyna</a:t>
            </a:r>
            <a:r>
              <a:rPr lang="en-US" altLang="ru-RU" sz="1200" dirty="0">
                <a:latin typeface="Arial" panose="020B0604020202020204" pitchFamily="34" charset="0"/>
                <a:cs typeface="Arial" panose="020B0604020202020204" pitchFamily="34" charset="0"/>
              </a:rPr>
              <a:t> JSC (minutes dated July 10, 2018).</a:t>
            </a:r>
          </a:p>
          <a:p>
            <a:pPr marL="0" indent="355600" algn="just" defTabSz="355600">
              <a:buNone/>
            </a:pPr>
            <a:endParaRPr lang="en-US" altLang="ru-RU" sz="1200" dirty="0">
              <a:latin typeface="Arial" panose="020B0604020202020204" pitchFamily="34" charset="0"/>
              <a:cs typeface="Arial" panose="020B0604020202020204" pitchFamily="34" charset="0"/>
            </a:endParaRPr>
          </a:p>
          <a:p>
            <a:pPr marL="0" indent="355600" algn="just" defTabSz="355600">
              <a:buNone/>
            </a:pPr>
            <a:r>
              <a:rPr lang="en-US" altLang="ru-RU" sz="1200" b="1" dirty="0">
                <a:latin typeface="Arial" panose="020B0604020202020204" pitchFamily="34" charset="0"/>
                <a:cs typeface="Arial" panose="020B0604020202020204" pitchFamily="34" charset="0"/>
              </a:rPr>
              <a:t>It shall be noted </a:t>
            </a:r>
            <a:r>
              <a:rPr lang="en-US" altLang="ru-RU" sz="1200" dirty="0">
                <a:latin typeface="Arial" panose="020B0604020202020204" pitchFamily="34" charset="0"/>
                <a:cs typeface="Arial" panose="020B0604020202020204" pitchFamily="34" charset="0"/>
              </a:rPr>
              <a:t>that the approved </a:t>
            </a:r>
            <a:r>
              <a:rPr lang="en-US" altLang="ru-RU" sz="1200" b="1" dirty="0">
                <a:latin typeface="Arial" panose="020B0604020202020204" pitchFamily="34" charset="0"/>
                <a:cs typeface="Arial" panose="020B0604020202020204" pitchFamily="34" charset="0"/>
              </a:rPr>
              <a:t>tariff of 2011 </a:t>
            </a:r>
            <a:r>
              <a:rPr lang="en-US" altLang="ru-RU" sz="1200" b="1" u="sng" dirty="0">
                <a:latin typeface="Arial" panose="020B0604020202020204" pitchFamily="34" charset="0"/>
                <a:cs typeface="Arial" panose="020B0604020202020204" pitchFamily="34" charset="0"/>
              </a:rPr>
              <a:t>does not take into account </a:t>
            </a:r>
            <a:r>
              <a:rPr lang="en-US" altLang="ru-RU" sz="1200" b="1" dirty="0">
                <a:latin typeface="Arial" panose="020B0604020202020204" pitchFamily="34" charset="0"/>
                <a:cs typeface="Arial" panose="020B0604020202020204" pitchFamily="34" charset="0"/>
              </a:rPr>
              <a:t>and could not objectively take into account the costs of implementing the approved investment program</a:t>
            </a:r>
            <a:r>
              <a:rPr lang="en-US" altLang="ru-RU" sz="1200" dirty="0">
                <a:latin typeface="Arial" panose="020B0604020202020204" pitchFamily="34" charset="0"/>
                <a:cs typeface="Arial" panose="020B0604020202020204" pitchFamily="34" charset="0"/>
              </a:rPr>
              <a:t> for 2016-2020, as a result of which the implementation of this investment program is at the expense of profits and depreciation charges of the Partnership.</a:t>
            </a:r>
          </a:p>
          <a:p>
            <a:pPr marL="0" indent="355600" algn="just" defTabSz="355600">
              <a:buNone/>
            </a:pPr>
            <a:endParaRPr lang="en-US" altLang="ru-RU" sz="1200" dirty="0">
              <a:latin typeface="Arial" panose="020B0604020202020204" pitchFamily="34" charset="0"/>
              <a:cs typeface="Arial" panose="020B0604020202020204" pitchFamily="34" charset="0"/>
            </a:endParaRPr>
          </a:p>
          <a:p>
            <a:pPr marL="0" indent="355600" algn="just" defTabSz="355600">
              <a:buNone/>
            </a:pPr>
            <a:r>
              <a:rPr lang="en-US" altLang="ru-RU" sz="1200" dirty="0">
                <a:latin typeface="Arial" panose="020B0604020202020204" pitchFamily="34" charset="0"/>
                <a:cs typeface="Arial" panose="020B0604020202020204" pitchFamily="34" charset="0"/>
              </a:rPr>
              <a:t>The Partnership does not have a new investment program approved by the authorized and state agencies for 2022. The Partnership is currently completing the implementation of the previously approved Reverse Project. </a:t>
            </a:r>
            <a:r>
              <a:rPr lang="en-US" altLang="ru-RU" sz="1200" b="1" dirty="0">
                <a:latin typeface="Arial" panose="020B0604020202020204" pitchFamily="34" charset="0"/>
                <a:cs typeface="Arial" panose="020B0604020202020204" pitchFamily="34" charset="0"/>
              </a:rPr>
              <a:t>In fact, as of the 1</a:t>
            </a:r>
            <a:r>
              <a:rPr lang="en-US" altLang="ru-RU" sz="1200" b="1" baseline="30000" dirty="0">
                <a:latin typeface="Arial" panose="020B0604020202020204" pitchFamily="34" charset="0"/>
                <a:cs typeface="Arial" panose="020B0604020202020204" pitchFamily="34" charset="0"/>
              </a:rPr>
              <a:t>st</a:t>
            </a:r>
            <a:r>
              <a:rPr lang="en-US" altLang="ru-RU" sz="1200" b="1" dirty="0">
                <a:latin typeface="Arial" panose="020B0604020202020204" pitchFamily="34" charset="0"/>
                <a:cs typeface="Arial" panose="020B0604020202020204" pitchFamily="34" charset="0"/>
              </a:rPr>
              <a:t> half of 2022, the Partnership allocated funds for capital investments from the Partnership’s profits and depreciation charges to complete the Reverse Project. </a:t>
            </a:r>
            <a:r>
              <a:rPr lang="ru-RU" sz="1200" b="1" dirty="0">
                <a:latin typeface="Arial" panose="020B0604020202020204" pitchFamily="34" charset="0"/>
                <a:cs typeface="Arial" panose="020B0604020202020204" pitchFamily="34" charset="0"/>
              </a:rPr>
              <a:t>	</a:t>
            </a:r>
            <a:endParaRPr lang="ru-RU" altLang="ru-RU" sz="1200" dirty="0">
              <a:solidFill>
                <a:srgbClr val="FF0000"/>
              </a:solidFill>
              <a:latin typeface="Arial" panose="020B0604020202020204" pitchFamily="34" charset="0"/>
              <a:cs typeface="Arial" panose="020B0604020202020204" pitchFamily="34"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2919314085"/>
              </p:ext>
            </p:extLst>
          </p:nvPr>
        </p:nvGraphicFramePr>
        <p:xfrm>
          <a:off x="551382" y="5250904"/>
          <a:ext cx="11161240" cy="1127760"/>
        </p:xfrm>
        <a:graphic>
          <a:graphicData uri="http://schemas.openxmlformats.org/drawingml/2006/table">
            <a:tbl>
              <a:tblPr firstRow="1" bandRow="1">
                <a:tableStyleId>{5C22544A-7EE6-4342-B048-85BDC9FD1C3A}</a:tableStyleId>
              </a:tblPr>
              <a:tblGrid>
                <a:gridCol w="1395155">
                  <a:extLst>
                    <a:ext uri="{9D8B030D-6E8A-4147-A177-3AD203B41FA5}">
                      <a16:colId xmlns:a16="http://schemas.microsoft.com/office/drawing/2014/main" val="20000"/>
                    </a:ext>
                  </a:extLst>
                </a:gridCol>
                <a:gridCol w="1395155">
                  <a:extLst>
                    <a:ext uri="{9D8B030D-6E8A-4147-A177-3AD203B41FA5}">
                      <a16:colId xmlns:a16="http://schemas.microsoft.com/office/drawing/2014/main" val="20001"/>
                    </a:ext>
                  </a:extLst>
                </a:gridCol>
                <a:gridCol w="1395155">
                  <a:extLst>
                    <a:ext uri="{9D8B030D-6E8A-4147-A177-3AD203B41FA5}">
                      <a16:colId xmlns:a16="http://schemas.microsoft.com/office/drawing/2014/main" val="20002"/>
                    </a:ext>
                  </a:extLst>
                </a:gridCol>
                <a:gridCol w="1395155">
                  <a:extLst>
                    <a:ext uri="{9D8B030D-6E8A-4147-A177-3AD203B41FA5}">
                      <a16:colId xmlns:a16="http://schemas.microsoft.com/office/drawing/2014/main" val="20003"/>
                    </a:ext>
                  </a:extLst>
                </a:gridCol>
                <a:gridCol w="1395155">
                  <a:extLst>
                    <a:ext uri="{9D8B030D-6E8A-4147-A177-3AD203B41FA5}">
                      <a16:colId xmlns:a16="http://schemas.microsoft.com/office/drawing/2014/main" val="20004"/>
                    </a:ext>
                  </a:extLst>
                </a:gridCol>
                <a:gridCol w="1395155">
                  <a:extLst>
                    <a:ext uri="{9D8B030D-6E8A-4147-A177-3AD203B41FA5}">
                      <a16:colId xmlns:a16="http://schemas.microsoft.com/office/drawing/2014/main" val="20005"/>
                    </a:ext>
                  </a:extLst>
                </a:gridCol>
                <a:gridCol w="1395155">
                  <a:extLst>
                    <a:ext uri="{9D8B030D-6E8A-4147-A177-3AD203B41FA5}">
                      <a16:colId xmlns:a16="http://schemas.microsoft.com/office/drawing/2014/main" val="20006"/>
                    </a:ext>
                  </a:extLst>
                </a:gridCol>
                <a:gridCol w="1395155">
                  <a:extLst>
                    <a:ext uri="{9D8B030D-6E8A-4147-A177-3AD203B41FA5}">
                      <a16:colId xmlns:a16="http://schemas.microsoft.com/office/drawing/2014/main" val="2521404747"/>
                    </a:ext>
                  </a:extLst>
                </a:gridCol>
              </a:tblGrid>
              <a:tr h="246063">
                <a:tc>
                  <a:txBody>
                    <a:bodyPr/>
                    <a:lstStyle/>
                    <a:p>
                      <a:endParaRPr lang="ru-RU" sz="1400" dirty="0">
                        <a:latin typeface="Arial" panose="020B0604020202020204" pitchFamily="34" charset="0"/>
                        <a:cs typeface="Arial" panose="020B0604020202020204" pitchFamily="34" charset="0"/>
                      </a:endParaRPr>
                    </a:p>
                  </a:txBody>
                  <a:tcPr marL="91435" marR="91435">
                    <a:solidFill>
                      <a:srgbClr val="00B0F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Year </a:t>
                      </a:r>
                      <a:r>
                        <a:rPr lang="ru-RU" sz="1400" dirty="0">
                          <a:solidFill>
                            <a:schemeClr val="tx1"/>
                          </a:solidFill>
                          <a:latin typeface="Arial" panose="020B0604020202020204" pitchFamily="34" charset="0"/>
                          <a:cs typeface="Arial" panose="020B0604020202020204" pitchFamily="34" charset="0"/>
                        </a:rPr>
                        <a:t>2016</a:t>
                      </a:r>
                    </a:p>
                  </a:txBody>
                  <a:tcPr marL="91435" marR="91435">
                    <a:solidFill>
                      <a:srgbClr val="00B0F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Year </a:t>
                      </a:r>
                      <a:r>
                        <a:rPr lang="ru-RU" sz="1400" dirty="0">
                          <a:solidFill>
                            <a:schemeClr val="tx1"/>
                          </a:solidFill>
                          <a:latin typeface="Arial" panose="020B0604020202020204" pitchFamily="34" charset="0"/>
                          <a:cs typeface="Arial" panose="020B0604020202020204" pitchFamily="34" charset="0"/>
                        </a:rPr>
                        <a:t>2017</a:t>
                      </a:r>
                    </a:p>
                  </a:txBody>
                  <a:tcPr marL="91435" marR="91435">
                    <a:solidFill>
                      <a:srgbClr val="00B0F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Year </a:t>
                      </a:r>
                      <a:r>
                        <a:rPr lang="ru-RU" sz="1400" dirty="0">
                          <a:solidFill>
                            <a:schemeClr val="tx1"/>
                          </a:solidFill>
                          <a:latin typeface="Arial" panose="020B0604020202020204" pitchFamily="34" charset="0"/>
                          <a:cs typeface="Arial" panose="020B0604020202020204" pitchFamily="34" charset="0"/>
                        </a:rPr>
                        <a:t>2018</a:t>
                      </a:r>
                    </a:p>
                  </a:txBody>
                  <a:tcPr marL="91435" marR="91435">
                    <a:solidFill>
                      <a:srgbClr val="00B0F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Year </a:t>
                      </a:r>
                      <a:r>
                        <a:rPr lang="ru-RU" sz="1400" dirty="0">
                          <a:solidFill>
                            <a:schemeClr val="tx1"/>
                          </a:solidFill>
                          <a:latin typeface="Arial" panose="020B0604020202020204" pitchFamily="34" charset="0"/>
                          <a:cs typeface="Arial" panose="020B0604020202020204" pitchFamily="34" charset="0"/>
                        </a:rPr>
                        <a:t>2019</a:t>
                      </a:r>
                    </a:p>
                  </a:txBody>
                  <a:tcPr marL="91435" marR="91435">
                    <a:solidFill>
                      <a:srgbClr val="00B0F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Year </a:t>
                      </a:r>
                      <a:r>
                        <a:rPr lang="ru-RU" sz="1400" dirty="0">
                          <a:solidFill>
                            <a:schemeClr val="tx1"/>
                          </a:solidFill>
                          <a:latin typeface="Arial" panose="020B0604020202020204" pitchFamily="34" charset="0"/>
                          <a:cs typeface="Arial" panose="020B0604020202020204" pitchFamily="34" charset="0"/>
                        </a:rPr>
                        <a:t>2020</a:t>
                      </a:r>
                    </a:p>
                  </a:txBody>
                  <a:tcPr marL="91435" marR="91435">
                    <a:solidFill>
                      <a:srgbClr val="00B0F0"/>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Year </a:t>
                      </a:r>
                      <a:r>
                        <a:rPr lang="ru-RU" sz="1400" dirty="0">
                          <a:solidFill>
                            <a:schemeClr val="tx1"/>
                          </a:solidFill>
                          <a:latin typeface="Arial" panose="020B0604020202020204" pitchFamily="34" charset="0"/>
                          <a:cs typeface="Arial" panose="020B0604020202020204" pitchFamily="34" charset="0"/>
                        </a:rPr>
                        <a:t>202</a:t>
                      </a:r>
                      <a:r>
                        <a:rPr lang="en-US" sz="1400" dirty="0">
                          <a:solidFill>
                            <a:schemeClr val="tx1"/>
                          </a:solidFill>
                          <a:latin typeface="Arial" panose="020B0604020202020204" pitchFamily="34" charset="0"/>
                          <a:cs typeface="Arial" panose="020B0604020202020204" pitchFamily="34" charset="0"/>
                        </a:rPr>
                        <a:t>1</a:t>
                      </a:r>
                      <a:endParaRPr lang="ru-RU" sz="1400" dirty="0">
                        <a:solidFill>
                          <a:schemeClr val="tx1"/>
                        </a:solidFill>
                        <a:latin typeface="Arial" panose="020B0604020202020204" pitchFamily="34" charset="0"/>
                        <a:cs typeface="Arial" panose="020B0604020202020204" pitchFamily="34" charset="0"/>
                      </a:endParaRPr>
                    </a:p>
                  </a:txBody>
                  <a:tcPr marL="91435" marR="91435">
                    <a:solidFill>
                      <a:srgbClr val="00B0F0"/>
                    </a:solidFill>
                  </a:tcPr>
                </a:tc>
                <a:tc>
                  <a:txBody>
                    <a:bodyPr/>
                    <a:lstStyle/>
                    <a:p>
                      <a:pPr algn="ctr"/>
                      <a:r>
                        <a:rPr lang="kk-KZ" sz="1400" dirty="0">
                          <a:solidFill>
                            <a:schemeClr val="tx1"/>
                          </a:solidFill>
                          <a:latin typeface="Arial" panose="020B0604020202020204" pitchFamily="34" charset="0"/>
                          <a:cs typeface="Arial" panose="020B0604020202020204" pitchFamily="34" charset="0"/>
                        </a:rPr>
                        <a:t>1</a:t>
                      </a:r>
                      <a:r>
                        <a:rPr lang="en-US" sz="1400" baseline="30000" dirty="0" err="1">
                          <a:solidFill>
                            <a:schemeClr val="tx1"/>
                          </a:solidFill>
                          <a:latin typeface="Arial" panose="020B0604020202020204" pitchFamily="34" charset="0"/>
                          <a:cs typeface="Arial" panose="020B0604020202020204" pitchFamily="34" charset="0"/>
                        </a:rPr>
                        <a:t>st</a:t>
                      </a:r>
                      <a:r>
                        <a:rPr lang="en-US" sz="1400" dirty="0">
                          <a:solidFill>
                            <a:schemeClr val="tx1"/>
                          </a:solidFill>
                          <a:latin typeface="Arial" panose="020B0604020202020204" pitchFamily="34" charset="0"/>
                          <a:cs typeface="Arial" panose="020B0604020202020204" pitchFamily="34" charset="0"/>
                        </a:rPr>
                        <a:t> half of the year</a:t>
                      </a:r>
                      <a:r>
                        <a:rPr lang="kk-KZ" sz="1400" dirty="0">
                          <a:solidFill>
                            <a:schemeClr val="tx1"/>
                          </a:solidFill>
                          <a:latin typeface="Arial" panose="020B0604020202020204" pitchFamily="34" charset="0"/>
                          <a:cs typeface="Arial" panose="020B0604020202020204" pitchFamily="34" charset="0"/>
                        </a:rPr>
                        <a:t> 2022</a:t>
                      </a:r>
                      <a:endParaRPr lang="ru-RU" sz="1400" dirty="0">
                        <a:solidFill>
                          <a:schemeClr val="tx1"/>
                        </a:solidFill>
                        <a:latin typeface="Arial" panose="020B0604020202020204" pitchFamily="34" charset="0"/>
                        <a:cs typeface="Arial" panose="020B0604020202020204" pitchFamily="34" charset="0"/>
                      </a:endParaRPr>
                    </a:p>
                  </a:txBody>
                  <a:tcPr marL="91435" marR="91435">
                    <a:solidFill>
                      <a:srgbClr val="00B0F0"/>
                    </a:solidFill>
                  </a:tcPr>
                </a:tc>
                <a:extLst>
                  <a:ext uri="{0D108BD9-81ED-4DB2-BD59-A6C34878D82A}">
                    <a16:rowId xmlns:a16="http://schemas.microsoft.com/office/drawing/2014/main" val="10000"/>
                  </a:ext>
                </a:extLst>
              </a:tr>
              <a:tr h="246063">
                <a:tc>
                  <a:txBody>
                    <a:bodyPr/>
                    <a:lstStyle/>
                    <a:p>
                      <a:r>
                        <a:rPr lang="en-US" sz="1400" dirty="0">
                          <a:latin typeface="Arial" panose="020B0604020202020204" pitchFamily="34" charset="0"/>
                          <a:cs typeface="Arial" panose="020B0604020202020204" pitchFamily="34" charset="0"/>
                        </a:rPr>
                        <a:t>Plan </a:t>
                      </a:r>
                      <a:endParaRPr lang="ru-RU" sz="1400" dirty="0">
                        <a:latin typeface="Arial" panose="020B0604020202020204" pitchFamily="34" charset="0"/>
                        <a:cs typeface="Arial" panose="020B0604020202020204" pitchFamily="34" charset="0"/>
                      </a:endParaRPr>
                    </a:p>
                  </a:txBody>
                  <a:tcPr marL="91435" marR="91435">
                    <a:solidFill>
                      <a:schemeClr val="bg1">
                        <a:lumMod val="85000"/>
                      </a:schemeClr>
                    </a:solidFill>
                  </a:tcPr>
                </a:tc>
                <a:tc>
                  <a:txBody>
                    <a:bodyPr/>
                    <a:lstStyle/>
                    <a:p>
                      <a:pPr algn="ctr"/>
                      <a:r>
                        <a:rPr lang="ru-RU" sz="1400" dirty="0">
                          <a:latin typeface="Arial" panose="020B0604020202020204" pitchFamily="34" charset="0"/>
                          <a:cs typeface="Arial" panose="020B0604020202020204" pitchFamily="34" charset="0"/>
                        </a:rPr>
                        <a:t>5 798,3</a:t>
                      </a:r>
                    </a:p>
                  </a:txBody>
                  <a:tcPr marL="91435" marR="91435">
                    <a:solidFill>
                      <a:schemeClr val="bg1">
                        <a:lumMod val="85000"/>
                      </a:schemeClr>
                    </a:solidFill>
                  </a:tcPr>
                </a:tc>
                <a:tc>
                  <a:txBody>
                    <a:bodyPr/>
                    <a:lstStyle/>
                    <a:p>
                      <a:pPr algn="ctr"/>
                      <a:r>
                        <a:rPr lang="ru-RU" sz="1400" dirty="0">
                          <a:latin typeface="Arial" panose="020B0604020202020204" pitchFamily="34" charset="0"/>
                          <a:cs typeface="Arial" panose="020B0604020202020204" pitchFamily="34" charset="0"/>
                        </a:rPr>
                        <a:t>4 975,7</a:t>
                      </a:r>
                    </a:p>
                  </a:txBody>
                  <a:tcPr marL="91435" marR="91435">
                    <a:solidFill>
                      <a:schemeClr val="bg1">
                        <a:lumMod val="85000"/>
                      </a:schemeClr>
                    </a:solidFill>
                  </a:tcPr>
                </a:tc>
                <a:tc>
                  <a:txBody>
                    <a:bodyPr/>
                    <a:lstStyle/>
                    <a:p>
                      <a:pPr algn="ctr"/>
                      <a:r>
                        <a:rPr lang="ru-RU" sz="1400" dirty="0">
                          <a:latin typeface="Arial" panose="020B0604020202020204" pitchFamily="34" charset="0"/>
                          <a:cs typeface="Arial" panose="020B0604020202020204" pitchFamily="34" charset="0"/>
                        </a:rPr>
                        <a:t>8 136,4</a:t>
                      </a:r>
                    </a:p>
                  </a:txBody>
                  <a:tcPr marL="91435" marR="91435">
                    <a:solidFill>
                      <a:schemeClr val="bg1">
                        <a:lumMod val="85000"/>
                      </a:schemeClr>
                    </a:solidFill>
                  </a:tcPr>
                </a:tc>
                <a:tc>
                  <a:txBody>
                    <a:bodyPr/>
                    <a:lstStyle/>
                    <a:p>
                      <a:pPr algn="ctr"/>
                      <a:r>
                        <a:rPr lang="ru-RU" sz="1400" dirty="0">
                          <a:latin typeface="Arial" panose="020B0604020202020204" pitchFamily="34" charset="0"/>
                          <a:cs typeface="Arial" panose="020B0604020202020204" pitchFamily="34" charset="0"/>
                        </a:rPr>
                        <a:t>1 632,1</a:t>
                      </a:r>
                    </a:p>
                  </a:txBody>
                  <a:tcPr marL="91435" marR="91435">
                    <a:solidFill>
                      <a:schemeClr val="bg1">
                        <a:lumMod val="85000"/>
                      </a:schemeClr>
                    </a:solidFill>
                  </a:tcPr>
                </a:tc>
                <a:tc>
                  <a:txBody>
                    <a:bodyPr/>
                    <a:lstStyle/>
                    <a:p>
                      <a:pPr algn="ctr"/>
                      <a:r>
                        <a:rPr lang="ru-RU" sz="1400" dirty="0">
                          <a:latin typeface="Arial" panose="020B0604020202020204" pitchFamily="34" charset="0"/>
                          <a:cs typeface="Arial" panose="020B0604020202020204" pitchFamily="34" charset="0"/>
                        </a:rPr>
                        <a:t>1 993,4</a:t>
                      </a:r>
                    </a:p>
                  </a:txBody>
                  <a:tcPr marL="91435" marR="91435">
                    <a:solidFill>
                      <a:schemeClr val="bg1">
                        <a:lumMod val="85000"/>
                      </a:schemeClr>
                    </a:solidFill>
                  </a:tcPr>
                </a:tc>
                <a:tc>
                  <a:txBody>
                    <a:bodyPr/>
                    <a:lstStyle/>
                    <a:p>
                      <a:pPr algn="ctr"/>
                      <a:r>
                        <a:rPr lang="en-US" sz="1400" dirty="0">
                          <a:latin typeface="Arial" panose="020B0604020202020204" pitchFamily="34" charset="0"/>
                          <a:cs typeface="Arial" panose="020B0604020202020204" pitchFamily="34" charset="0"/>
                        </a:rPr>
                        <a:t>0,0</a:t>
                      </a:r>
                      <a:endParaRPr lang="ru-RU" sz="1400" dirty="0">
                        <a:latin typeface="Arial" panose="020B0604020202020204" pitchFamily="34" charset="0"/>
                        <a:cs typeface="Arial" panose="020B0604020202020204" pitchFamily="34" charset="0"/>
                      </a:endParaRPr>
                    </a:p>
                  </a:txBody>
                  <a:tcPr marL="91435" marR="91435">
                    <a:solidFill>
                      <a:schemeClr val="bg1">
                        <a:lumMod val="85000"/>
                      </a:schemeClr>
                    </a:solidFill>
                  </a:tcPr>
                </a:tc>
                <a:tc>
                  <a:txBody>
                    <a:bodyPr/>
                    <a:lstStyle/>
                    <a:p>
                      <a:pPr algn="ctr"/>
                      <a:r>
                        <a:rPr lang="kk-KZ" sz="1400" dirty="0">
                          <a:latin typeface="Arial" panose="020B0604020202020204" pitchFamily="34" charset="0"/>
                          <a:cs typeface="Arial" panose="020B0604020202020204" pitchFamily="34" charset="0"/>
                        </a:rPr>
                        <a:t>0,0</a:t>
                      </a:r>
                      <a:endParaRPr lang="ru-RU" sz="1400" dirty="0">
                        <a:latin typeface="Arial" panose="020B0604020202020204" pitchFamily="34" charset="0"/>
                        <a:cs typeface="Arial" panose="020B0604020202020204" pitchFamily="34" charset="0"/>
                      </a:endParaRPr>
                    </a:p>
                  </a:txBody>
                  <a:tcPr marL="91435" marR="91435">
                    <a:solidFill>
                      <a:schemeClr val="bg1">
                        <a:lumMod val="85000"/>
                      </a:schemeClr>
                    </a:solidFill>
                  </a:tcPr>
                </a:tc>
                <a:extLst>
                  <a:ext uri="{0D108BD9-81ED-4DB2-BD59-A6C34878D82A}">
                    <a16:rowId xmlns:a16="http://schemas.microsoft.com/office/drawing/2014/main" val="10001"/>
                  </a:ext>
                </a:extLst>
              </a:tr>
              <a:tr h="246063">
                <a:tc>
                  <a:txBody>
                    <a:bodyPr/>
                    <a:lstStyle/>
                    <a:p>
                      <a:r>
                        <a:rPr lang="en-US" sz="1400" dirty="0">
                          <a:latin typeface="Arial" panose="020B0604020202020204" pitchFamily="34" charset="0"/>
                          <a:cs typeface="Arial" panose="020B0604020202020204" pitchFamily="34" charset="0"/>
                        </a:rPr>
                        <a:t>Actual </a:t>
                      </a:r>
                      <a:endParaRPr lang="ru-RU" sz="1400" dirty="0">
                        <a:latin typeface="Arial" panose="020B0604020202020204" pitchFamily="34" charset="0"/>
                        <a:cs typeface="Arial" panose="020B0604020202020204" pitchFamily="34" charset="0"/>
                      </a:endParaRPr>
                    </a:p>
                  </a:txBody>
                  <a:tcPr marL="91435" marR="91435">
                    <a:solidFill>
                      <a:schemeClr val="bg1"/>
                    </a:solidFill>
                  </a:tcPr>
                </a:tc>
                <a:tc>
                  <a:txBody>
                    <a:bodyPr/>
                    <a:lstStyle/>
                    <a:p>
                      <a:pPr algn="ctr"/>
                      <a:r>
                        <a:rPr lang="ru-RU" sz="1400" dirty="0">
                          <a:latin typeface="Arial" panose="020B0604020202020204" pitchFamily="34" charset="0"/>
                          <a:cs typeface="Arial" panose="020B0604020202020204" pitchFamily="34" charset="0"/>
                        </a:rPr>
                        <a:t>0,0</a:t>
                      </a:r>
                    </a:p>
                  </a:txBody>
                  <a:tcPr marL="91435" marR="91435">
                    <a:solidFill>
                      <a:schemeClr val="bg1"/>
                    </a:solidFill>
                  </a:tcPr>
                </a:tc>
                <a:tc>
                  <a:txBody>
                    <a:bodyPr/>
                    <a:lstStyle/>
                    <a:p>
                      <a:pPr algn="ctr"/>
                      <a:r>
                        <a:rPr lang="ru-RU" sz="1400" dirty="0">
                          <a:latin typeface="Arial" panose="020B0604020202020204" pitchFamily="34" charset="0"/>
                          <a:cs typeface="Arial" panose="020B0604020202020204" pitchFamily="34" charset="0"/>
                        </a:rPr>
                        <a:t>0,0</a:t>
                      </a:r>
                    </a:p>
                  </a:txBody>
                  <a:tcPr marL="91435" marR="91435">
                    <a:solidFill>
                      <a:schemeClr val="bg1"/>
                    </a:solidFill>
                  </a:tcPr>
                </a:tc>
                <a:tc>
                  <a:txBody>
                    <a:bodyPr/>
                    <a:lstStyle/>
                    <a:p>
                      <a:pPr algn="ctr"/>
                      <a:r>
                        <a:rPr lang="ru-RU" sz="1400" dirty="0">
                          <a:latin typeface="Arial" panose="020B0604020202020204" pitchFamily="34" charset="0"/>
                          <a:cs typeface="Arial" panose="020B0604020202020204" pitchFamily="34" charset="0"/>
                        </a:rPr>
                        <a:t>1 861,2</a:t>
                      </a:r>
                    </a:p>
                  </a:txBody>
                  <a:tcPr marL="91435" marR="91435">
                    <a:solidFill>
                      <a:schemeClr val="bg1"/>
                    </a:solidFill>
                  </a:tcPr>
                </a:tc>
                <a:tc>
                  <a:txBody>
                    <a:bodyPr/>
                    <a:lstStyle/>
                    <a:p>
                      <a:pPr algn="ctr"/>
                      <a:r>
                        <a:rPr lang="ru-RU" sz="1400" dirty="0">
                          <a:latin typeface="Arial" panose="020B0604020202020204" pitchFamily="34" charset="0"/>
                          <a:cs typeface="Arial" panose="020B0604020202020204" pitchFamily="34" charset="0"/>
                        </a:rPr>
                        <a:t>8 413,2</a:t>
                      </a:r>
                    </a:p>
                  </a:txBody>
                  <a:tcPr marL="91435" marR="91435">
                    <a:solidFill>
                      <a:schemeClr val="bg1"/>
                    </a:solidFill>
                  </a:tcPr>
                </a:tc>
                <a:tc>
                  <a:txBody>
                    <a:bodyPr/>
                    <a:lstStyle/>
                    <a:p>
                      <a:pPr algn="ctr"/>
                      <a:r>
                        <a:rPr lang="ru-RU" sz="1400" dirty="0">
                          <a:latin typeface="Arial" panose="020B0604020202020204" pitchFamily="34" charset="0"/>
                          <a:cs typeface="Arial" panose="020B0604020202020204" pitchFamily="34" charset="0"/>
                        </a:rPr>
                        <a:t>9 945,6</a:t>
                      </a:r>
                    </a:p>
                  </a:txBody>
                  <a:tcPr marL="91435" marR="91435">
                    <a:solidFill>
                      <a:schemeClr val="bg1"/>
                    </a:solidFill>
                  </a:tcPr>
                </a:tc>
                <a:tc>
                  <a:txBody>
                    <a:bodyPr/>
                    <a:lstStyle/>
                    <a:p>
                      <a:pPr algn="ctr"/>
                      <a:r>
                        <a:rPr lang="kk-KZ" sz="1400" dirty="0">
                          <a:latin typeface="Arial" panose="020B0604020202020204" pitchFamily="34" charset="0"/>
                          <a:cs typeface="Arial" panose="020B0604020202020204" pitchFamily="34" charset="0"/>
                        </a:rPr>
                        <a:t>6 0</a:t>
                      </a:r>
                      <a:r>
                        <a:rPr lang="en-US" sz="1400" dirty="0">
                          <a:latin typeface="Arial" panose="020B0604020202020204" pitchFamily="34" charset="0"/>
                          <a:cs typeface="Arial" panose="020B0604020202020204" pitchFamily="34" charset="0"/>
                        </a:rPr>
                        <a:t>62</a:t>
                      </a:r>
                      <a:endParaRPr lang="ru-RU" sz="1400" dirty="0">
                        <a:latin typeface="Arial" panose="020B0604020202020204" pitchFamily="34" charset="0"/>
                        <a:cs typeface="Arial" panose="020B0604020202020204" pitchFamily="34" charset="0"/>
                      </a:endParaRPr>
                    </a:p>
                  </a:txBody>
                  <a:tcPr marL="91435" marR="91435">
                    <a:solidFill>
                      <a:schemeClr val="bg1"/>
                    </a:solidFill>
                  </a:tcPr>
                </a:tc>
                <a:tc>
                  <a:txBody>
                    <a:bodyPr/>
                    <a:lstStyle/>
                    <a:p>
                      <a:pPr algn="ctr"/>
                      <a:r>
                        <a:rPr lang="kk-KZ" sz="1400" dirty="0">
                          <a:latin typeface="Arial" panose="020B0604020202020204" pitchFamily="34" charset="0"/>
                          <a:cs typeface="Arial" panose="020B0604020202020204" pitchFamily="34" charset="0"/>
                        </a:rPr>
                        <a:t>740</a:t>
                      </a:r>
                      <a:endParaRPr lang="ru-RU" sz="1400" dirty="0">
                        <a:latin typeface="Arial" panose="020B0604020202020204" pitchFamily="34" charset="0"/>
                        <a:cs typeface="Arial" panose="020B0604020202020204" pitchFamily="34" charset="0"/>
                      </a:endParaRPr>
                    </a:p>
                  </a:txBody>
                  <a:tcPr marL="91435" marR="91435">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9788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5</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2022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net cost</a:t>
            </a:r>
            <a:r>
              <a:rPr lang="ru-RU" b="1" spc="120" dirty="0">
                <a:solidFill>
                  <a:srgbClr val="374579"/>
                </a:solidFill>
                <a:latin typeface="Arial" panose="020B0604020202020204" pitchFamily="34" charset="0"/>
                <a:cs typeface="Arial" panose="020B0604020202020204" pitchFamily="34" charset="0"/>
              </a:rPr>
              <a:t>)</a:t>
            </a:r>
          </a:p>
        </p:txBody>
      </p:sp>
      <p:pic>
        <p:nvPicPr>
          <p:cNvPr id="3" name="Рисунок 2">
            <a:extLst>
              <a:ext uri="{FF2B5EF4-FFF2-40B4-BE49-F238E27FC236}">
                <a16:creationId xmlns:a16="http://schemas.microsoft.com/office/drawing/2014/main" id="{E0F7D6D6-7FAA-4A88-AE4B-A724BF033C19}"/>
              </a:ext>
            </a:extLst>
          </p:cNvPr>
          <p:cNvPicPr>
            <a:picLocks noChangeAspect="1"/>
          </p:cNvPicPr>
          <p:nvPr/>
        </p:nvPicPr>
        <p:blipFill>
          <a:blip r:embed="rId4"/>
          <a:stretch>
            <a:fillRect/>
          </a:stretch>
        </p:blipFill>
        <p:spPr>
          <a:xfrm>
            <a:off x="273939" y="1141851"/>
            <a:ext cx="11628017" cy="5306400"/>
          </a:xfrm>
          <a:prstGeom prst="rect">
            <a:avLst/>
          </a:prstGeom>
        </p:spPr>
      </p:pic>
    </p:spTree>
    <p:extLst>
      <p:ext uri="{BB962C8B-B14F-4D97-AF65-F5344CB8AC3E}">
        <p14:creationId xmlns:p14="http://schemas.microsoft.com/office/powerpoint/2010/main" val="372216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6</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2022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expenses of the period</a:t>
            </a:r>
            <a:r>
              <a:rPr lang="ru-RU" b="1" spc="120" dirty="0">
                <a:solidFill>
                  <a:srgbClr val="374579"/>
                </a:solidFill>
                <a:latin typeface="Arial" panose="020B0604020202020204" pitchFamily="34" charset="0"/>
                <a:cs typeface="Arial" panose="020B0604020202020204" pitchFamily="34" charset="0"/>
              </a:rPr>
              <a:t>)</a:t>
            </a:r>
          </a:p>
        </p:txBody>
      </p:sp>
      <p:pic>
        <p:nvPicPr>
          <p:cNvPr id="4" name="Рисунок 3">
            <a:extLst>
              <a:ext uri="{FF2B5EF4-FFF2-40B4-BE49-F238E27FC236}">
                <a16:creationId xmlns:a16="http://schemas.microsoft.com/office/drawing/2014/main" id="{8C31CAD0-38B8-4E22-AC24-F103D75B5F9A}"/>
              </a:ext>
            </a:extLst>
          </p:cNvPr>
          <p:cNvPicPr>
            <a:picLocks noChangeAspect="1"/>
          </p:cNvPicPr>
          <p:nvPr/>
        </p:nvPicPr>
        <p:blipFill>
          <a:blip r:embed="rId4"/>
          <a:stretch>
            <a:fillRect/>
          </a:stretch>
        </p:blipFill>
        <p:spPr>
          <a:xfrm>
            <a:off x="290044" y="923530"/>
            <a:ext cx="11611912" cy="5782482"/>
          </a:xfrm>
          <a:prstGeom prst="rect">
            <a:avLst/>
          </a:prstGeom>
        </p:spPr>
      </p:pic>
    </p:spTree>
    <p:extLst>
      <p:ext uri="{BB962C8B-B14F-4D97-AF65-F5344CB8AC3E}">
        <p14:creationId xmlns:p14="http://schemas.microsoft.com/office/powerpoint/2010/main" val="141005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7</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1421847846"/>
              </p:ext>
            </p:extLst>
          </p:nvPr>
        </p:nvGraphicFramePr>
        <p:xfrm>
          <a:off x="6622714" y="1468607"/>
          <a:ext cx="5040560" cy="3095016"/>
        </p:xfrm>
        <a:graphic>
          <a:graphicData uri="http://schemas.openxmlformats.org/drawingml/2006/table">
            <a:tbl>
              <a:tblPr/>
              <a:tblGrid>
                <a:gridCol w="3907724">
                  <a:extLst>
                    <a:ext uri="{9D8B030D-6E8A-4147-A177-3AD203B41FA5}">
                      <a16:colId xmlns:a16="http://schemas.microsoft.com/office/drawing/2014/main" val="4189587060"/>
                    </a:ext>
                  </a:extLst>
                </a:gridCol>
                <a:gridCol w="1132836">
                  <a:extLst>
                    <a:ext uri="{9D8B030D-6E8A-4147-A177-3AD203B41FA5}">
                      <a16:colId xmlns:a16="http://schemas.microsoft.com/office/drawing/2014/main" val="2899058242"/>
                    </a:ext>
                  </a:extLst>
                </a:gridCol>
              </a:tblGrid>
              <a:tr h="511709">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mln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1</a:t>
                      </a:r>
                      <a:r>
                        <a:rPr lang="en-US" sz="1400" b="1" i="0" u="none" strike="noStrike" baseline="30000" dirty="0">
                          <a:solidFill>
                            <a:srgbClr val="002060"/>
                          </a:solidFill>
                          <a:effectLst/>
                          <a:latin typeface="Arial" panose="020B0604020202020204" pitchFamily="34" charset="0"/>
                        </a:rPr>
                        <a:t>st</a:t>
                      </a:r>
                      <a:r>
                        <a:rPr lang="en-US" sz="1400" b="1" i="0" u="none" strike="noStrike" dirty="0">
                          <a:solidFill>
                            <a:srgbClr val="002060"/>
                          </a:solidFill>
                          <a:effectLst/>
                          <a:latin typeface="Arial" panose="020B0604020202020204" pitchFamily="34" charset="0"/>
                        </a:rPr>
                        <a:t> half of the year 2022</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56123481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INCOME</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8 949</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441168"/>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core operations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6 524</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72245"/>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financing</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887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011289"/>
                  </a:ext>
                </a:extLst>
              </a:tr>
              <a:tr h="204773">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other income</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1 538</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378052"/>
                  </a:ext>
                </a:extLst>
              </a:tr>
              <a:tr h="214762">
                <a:tc>
                  <a:txBody>
                    <a:bodyPr/>
                    <a:lstStyle/>
                    <a:p>
                      <a:pPr algn="l" rtl="0" fontAlgn="ctr"/>
                      <a:r>
                        <a:rPr lang="en-US" sz="1400" b="1" i="0" u="none" strike="noStrike" dirty="0">
                          <a:solidFill>
                            <a:srgbClr val="002060"/>
                          </a:solidFill>
                          <a:effectLst/>
                          <a:latin typeface="Arial" panose="020B0604020202020204" pitchFamily="34" charset="0"/>
                        </a:rPr>
                        <a:t>EXPENSES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 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5 975</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233074"/>
                  </a:ext>
                </a:extLst>
              </a:tr>
              <a:tr h="0">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net cost</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5 030</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791052"/>
                  </a:ext>
                </a:extLst>
              </a:tr>
              <a:tr h="204773">
                <a:tc>
                  <a:txBody>
                    <a:bodyPr/>
                    <a:lstStyle/>
                    <a:p>
                      <a:pPr algn="r" rtl="0" fontAlgn="ctr"/>
                      <a:r>
                        <a:rPr lang="en-US" sz="1400" b="0" i="0" u="none" strike="noStrike" dirty="0">
                          <a:solidFill>
                            <a:srgbClr val="002060"/>
                          </a:solidFill>
                          <a:effectLst/>
                          <a:latin typeface="Arial" panose="020B0604020202020204" pitchFamily="34" charset="0"/>
                        </a:rPr>
                        <a:t>administrative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671</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767124"/>
                  </a:ext>
                </a:extLst>
              </a:tr>
              <a:tr h="204773">
                <a:tc>
                  <a:txBody>
                    <a:bodyPr/>
                    <a:lstStyle/>
                    <a:p>
                      <a:pPr algn="r" rtl="0" fontAlgn="ctr"/>
                      <a:r>
                        <a:rPr lang="en-US" sz="1400" b="0" i="0" u="none" strike="noStrike" dirty="0">
                          <a:solidFill>
                            <a:srgbClr val="002060"/>
                          </a:solidFill>
                          <a:effectLst/>
                          <a:latin typeface="Arial" panose="020B0604020202020204" pitchFamily="34" charset="0"/>
                        </a:rPr>
                        <a:t>financing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259</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95505"/>
                  </a:ext>
                </a:extLst>
              </a:tr>
              <a:tr h="104884">
                <a:tc>
                  <a:txBody>
                    <a:bodyPr/>
                    <a:lstStyle/>
                    <a:p>
                      <a:pPr algn="r" rtl="0" fontAlgn="ctr"/>
                      <a:r>
                        <a:rPr lang="en-US" sz="1400" b="0" i="0" u="none" strike="noStrike" dirty="0">
                          <a:solidFill>
                            <a:srgbClr val="002060"/>
                          </a:solidFill>
                          <a:effectLst/>
                          <a:latin typeface="Arial" panose="020B0604020202020204" pitchFamily="34" charset="0"/>
                        </a:rPr>
                        <a:t>other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15</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2175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Corporate income tax</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590</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203592"/>
                  </a:ext>
                </a:extLst>
              </a:tr>
              <a:tr h="109878">
                <a:tc>
                  <a:txBody>
                    <a:bodyPr/>
                    <a:lstStyle/>
                    <a:p>
                      <a:pPr algn="l" rtl="0" fontAlgn="ctr"/>
                      <a:r>
                        <a:rPr lang="en-US" sz="1400" b="1" i="0" u="none" strike="noStrike" dirty="0">
                          <a:solidFill>
                            <a:srgbClr val="002060"/>
                          </a:solidFill>
                          <a:effectLst/>
                          <a:latin typeface="Arial" panose="020B0604020202020204" pitchFamily="34" charset="0"/>
                        </a:rPr>
                        <a:t>Total profit</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2 383</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97685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2843006952"/>
              </p:ext>
            </p:extLst>
          </p:nvPr>
        </p:nvGraphicFramePr>
        <p:xfrm>
          <a:off x="628650" y="1502433"/>
          <a:ext cx="4888210" cy="2209800"/>
        </p:xfrm>
        <a:graphic>
          <a:graphicData uri="http://schemas.openxmlformats.org/drawingml/2006/table">
            <a:tbl>
              <a:tblPr/>
              <a:tblGrid>
                <a:gridCol w="3547894">
                  <a:extLst>
                    <a:ext uri="{9D8B030D-6E8A-4147-A177-3AD203B41FA5}">
                      <a16:colId xmlns:a16="http://schemas.microsoft.com/office/drawing/2014/main" val="2564622290"/>
                    </a:ext>
                  </a:extLst>
                </a:gridCol>
                <a:gridCol w="1340316">
                  <a:extLst>
                    <a:ext uri="{9D8B030D-6E8A-4147-A177-3AD203B41FA5}">
                      <a16:colId xmlns:a16="http://schemas.microsoft.com/office/drawing/2014/main" val="2306415135"/>
                    </a:ext>
                  </a:extLst>
                </a:gridCol>
              </a:tblGrid>
              <a:tr h="458488">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mln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1</a:t>
                      </a:r>
                      <a:r>
                        <a:rPr lang="en-US" sz="1400" b="1" i="0" u="none" strike="noStrike" baseline="30000" dirty="0">
                          <a:solidFill>
                            <a:srgbClr val="002060"/>
                          </a:solidFill>
                          <a:effectLst/>
                          <a:latin typeface="Arial" panose="020B0604020202020204" pitchFamily="34" charset="0"/>
                        </a:rPr>
                        <a:t>st</a:t>
                      </a:r>
                      <a:r>
                        <a:rPr lang="en-US" sz="1400" b="1" i="0" u="none" strike="noStrike" dirty="0">
                          <a:solidFill>
                            <a:srgbClr val="002060"/>
                          </a:solidFill>
                          <a:effectLst/>
                          <a:latin typeface="Arial" panose="020B0604020202020204" pitchFamily="34" charset="0"/>
                        </a:rPr>
                        <a:t> half of the year 2022</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63410372"/>
                  </a:ext>
                </a:extLst>
              </a:tr>
              <a:tr h="212247">
                <a:tc>
                  <a:txBody>
                    <a:bodyPr/>
                    <a:lstStyle/>
                    <a:p>
                      <a:pPr algn="l" rtl="0" fontAlgn="ctr"/>
                      <a:r>
                        <a:rPr lang="en-US" sz="1400" b="1" i="0" u="none" strike="noStrike" dirty="0">
                          <a:solidFill>
                            <a:srgbClr val="002060"/>
                          </a:solidFill>
                          <a:effectLst/>
                          <a:latin typeface="Arial" panose="020B0604020202020204" pitchFamily="34" charset="0"/>
                        </a:rPr>
                        <a:t>ASSETS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65 699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0318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17 423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84"/>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48 276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7159226"/>
                  </a:ext>
                </a:extLst>
              </a:tr>
              <a:tr h="212247">
                <a:tc>
                  <a:txBody>
                    <a:bodyPr/>
                    <a:lstStyle/>
                    <a:p>
                      <a:pPr algn="l" rtl="0" fontAlgn="ctr"/>
                      <a:r>
                        <a:rPr lang="en-US" sz="1400" b="1" i="0" u="none" strike="noStrike" dirty="0">
                          <a:solidFill>
                            <a:srgbClr val="002060"/>
                          </a:solidFill>
                          <a:effectLst/>
                          <a:latin typeface="Arial" panose="020B0604020202020204" pitchFamily="34" charset="0"/>
                        </a:rPr>
                        <a:t>LIABILITIES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2060"/>
                          </a:solidFill>
                          <a:effectLst/>
                          <a:latin typeface="Arial" panose="020B0604020202020204" pitchFamily="34" charset="0"/>
                        </a:rPr>
                        <a:t>65 </a:t>
                      </a:r>
                      <a:r>
                        <a:rPr lang="ru-RU" sz="1400" b="1" i="0" u="none" strike="noStrike" dirty="0">
                          <a:solidFill>
                            <a:srgbClr val="002060"/>
                          </a:solidFill>
                          <a:effectLst/>
                          <a:latin typeface="Arial" panose="020B0604020202020204" pitchFamily="34" charset="0"/>
                        </a:rPr>
                        <a:t>699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076158"/>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3 663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1395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10 224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954170"/>
                  </a:ext>
                </a:extLst>
              </a:tr>
              <a:tr h="212247">
                <a:tc>
                  <a:txBody>
                    <a:bodyPr/>
                    <a:lstStyle/>
                    <a:p>
                      <a:pPr algn="r" rtl="0" fontAlgn="ctr"/>
                      <a:r>
                        <a:rPr lang="en-US" sz="1400" b="0" i="0" u="none" strike="noStrike" dirty="0">
                          <a:solidFill>
                            <a:srgbClr val="002060"/>
                          </a:solidFill>
                          <a:effectLst/>
                          <a:latin typeface="Arial" panose="020B0604020202020204" pitchFamily="34" charset="0"/>
                        </a:rPr>
                        <a:t>Capital</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51 813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981548"/>
                  </a:ext>
                </a:extLst>
              </a:tr>
            </a:tbl>
          </a:graphicData>
        </a:graphic>
      </p:graphicFrame>
      <p:sp>
        <p:nvSpPr>
          <p:cNvPr id="23" name="TextBox 22">
            <a:extLst>
              <a:ext uri="{FF2B5EF4-FFF2-40B4-BE49-F238E27FC236}">
                <a16:creationId xmlns:a16="http://schemas.microsoft.com/office/drawing/2014/main" id="{89E51889-35A5-4CC2-8DD0-1758C66EFFBD}"/>
              </a:ext>
            </a:extLst>
          </p:cNvPr>
          <p:cNvSpPr txBox="1"/>
          <p:nvPr/>
        </p:nvSpPr>
        <p:spPr>
          <a:xfrm>
            <a:off x="574472" y="5089294"/>
            <a:ext cx="11039882" cy="830997"/>
          </a:xfrm>
          <a:prstGeom prst="rect">
            <a:avLst/>
          </a:prstGeom>
          <a:noFill/>
        </p:spPr>
        <p:txBody>
          <a:bodyPr wrap="square" rtlCol="0" anchor="ctr">
            <a:spAutoFit/>
          </a:bodyPr>
          <a:lstStyle/>
          <a:p>
            <a:pPr algn="just">
              <a:tabLst>
                <a:tab pos="303967" algn="l"/>
                <a:tab pos="354687" algn="l"/>
              </a:tabLst>
            </a:pPr>
            <a:r>
              <a:rPr lang="en-US" sz="1600" dirty="0">
                <a:latin typeface="Arial" panose="020B0604020202020204" pitchFamily="34" charset="0"/>
                <a:cs typeface="Arial" panose="020B0604020202020204" pitchFamily="34" charset="0"/>
              </a:rPr>
              <a:t>Financial and economic indicators are reflected in detail in the interim financial statements of the Partnership for the first half of the year 2022. The financial statements of the Partnership have been prepared in accordance with International Financial Reporting Standards.</a:t>
            </a:r>
            <a:endParaRPr lang="ru-RU" sz="1600" dirty="0">
              <a:latin typeface="Arial" panose="020B0604020202020204" pitchFamily="34" charset="0"/>
              <a:cs typeface="Arial" panose="020B0604020202020204" pitchFamily="34" charset="0"/>
            </a:endParaRPr>
          </a:p>
        </p:txBody>
      </p:sp>
      <p:sp>
        <p:nvSpPr>
          <p:cNvPr id="24" name="Rectangle 3"/>
          <p:cNvSpPr txBox="1">
            <a:spLocks noChangeArrowheads="1"/>
          </p:cNvSpPr>
          <p:nvPr/>
        </p:nvSpPr>
        <p:spPr>
          <a:xfrm>
            <a:off x="6622714" y="1237159"/>
            <a:ext cx="5040560"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income and expense statement</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5" name="Rectangle 3"/>
          <p:cNvSpPr txBox="1">
            <a:spLocks noChangeArrowheads="1"/>
          </p:cNvSpPr>
          <p:nvPr/>
        </p:nvSpPr>
        <p:spPr>
          <a:xfrm>
            <a:off x="620316" y="1268760"/>
            <a:ext cx="4896544"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balance sheet</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Financial-economic indicators of the operations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the year 2022</a:t>
            </a:r>
            <a:endParaRPr lang="ru-RU" b="1" spc="120" dirty="0">
              <a:solidFill>
                <a:srgbClr val="3745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436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8</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Information about the volume of services provided</a:t>
            </a:r>
            <a:endParaRPr lang="ru-RU" b="1" spc="120" dirty="0">
              <a:solidFill>
                <a:srgbClr val="374579"/>
              </a:solidFill>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a:xfrm>
            <a:off x="323850" y="874712"/>
            <a:ext cx="11244758" cy="370641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During the reporting period, </a:t>
            </a:r>
            <a:r>
              <a:rPr lang="en-US" altLang="ru-RU" sz="1600" b="1" dirty="0">
                <a:latin typeface="Arial" panose="020B0604020202020204" pitchFamily="34" charset="0"/>
                <a:cs typeface="Arial" panose="020B0604020202020204" pitchFamily="34" charset="0"/>
              </a:rPr>
              <a:t>2 735</a:t>
            </a:r>
            <a:r>
              <a:rPr lang="en-US" altLang="ru-RU" sz="1600" dirty="0">
                <a:latin typeface="Arial" panose="020B0604020202020204" pitchFamily="34" charset="0"/>
                <a:cs typeface="Arial" panose="020B0604020202020204" pitchFamily="34" charset="0"/>
              </a:rPr>
              <a:t> thousand tons of oil were transported, including:</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581 thousand tons for export;</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2 154 thousand tons for the domestic market.</a:t>
            </a:r>
          </a:p>
          <a:p>
            <a:pPr indent="0" algn="just">
              <a:spcBef>
                <a:spcPts val="0"/>
              </a:spcBef>
              <a:buFontTx/>
              <a:buNone/>
              <a:defRPr/>
            </a:pPr>
            <a:r>
              <a:rPr lang="en-US" altLang="ru-RU" sz="1600" dirty="0">
                <a:latin typeface="Arial" panose="020B0604020202020204" pitchFamily="34" charset="0"/>
                <a:cs typeface="Arial" panose="020B0604020202020204" pitchFamily="34" charset="0"/>
              </a:rPr>
              <a:t>Thus, the ratio is </a:t>
            </a:r>
            <a:r>
              <a:rPr lang="en-US" altLang="ru-RU" sz="1600" b="1" dirty="0">
                <a:latin typeface="Arial" panose="020B0604020202020204" pitchFamily="34" charset="0"/>
                <a:cs typeface="Arial" panose="020B0604020202020204" pitchFamily="34" charset="0"/>
              </a:rPr>
              <a:t>78.78%</a:t>
            </a:r>
            <a:r>
              <a:rPr lang="en-US" altLang="ru-RU" sz="1600" dirty="0">
                <a:latin typeface="Arial" panose="020B0604020202020204" pitchFamily="34" charset="0"/>
                <a:cs typeface="Arial" panose="020B0604020202020204" pitchFamily="34" charset="0"/>
              </a:rPr>
              <a:t> for the domestic market and </a:t>
            </a:r>
            <a:r>
              <a:rPr lang="en-US" altLang="ru-RU" sz="1600" b="1" dirty="0">
                <a:latin typeface="Arial" panose="020B0604020202020204" pitchFamily="34" charset="0"/>
                <a:cs typeface="Arial" panose="020B0604020202020204" pitchFamily="34" charset="0"/>
              </a:rPr>
              <a:t>17.4%</a:t>
            </a:r>
            <a:r>
              <a:rPr lang="en-US" altLang="ru-RU" sz="1600" dirty="0">
                <a:latin typeface="Arial" panose="020B0604020202020204" pitchFamily="34" charset="0"/>
                <a:cs typeface="Arial" panose="020B0604020202020204" pitchFamily="34" charset="0"/>
              </a:rPr>
              <a:t> for exports.</a:t>
            </a:r>
          </a:p>
          <a:p>
            <a:pPr indent="342900" algn="just">
              <a:spcBef>
                <a:spcPts val="0"/>
              </a:spcBef>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In the reporting period, </a:t>
            </a:r>
            <a:r>
              <a:rPr lang="en-US" altLang="ru-RU" sz="1600" b="1" dirty="0">
                <a:latin typeface="Arial" panose="020B0604020202020204" pitchFamily="34" charset="0"/>
                <a:cs typeface="Arial" panose="020B0604020202020204" pitchFamily="34" charset="0"/>
              </a:rPr>
              <a:t>26 shipping companies </a:t>
            </a:r>
            <a:r>
              <a:rPr lang="en-US" altLang="ru-RU" sz="1600" dirty="0">
                <a:latin typeface="Arial" panose="020B0604020202020204" pitchFamily="34" charset="0"/>
                <a:cs typeface="Arial" panose="020B0604020202020204" pitchFamily="34" charset="0"/>
              </a:rPr>
              <a:t>used the services of the Partnership for oil transportation. The largest share of the transported oil belongs to:</a:t>
            </a:r>
            <a:endParaRPr lang="ru-RU" altLang="ru-RU" sz="1600" dirty="0">
              <a:latin typeface="Arial" panose="020B0604020202020204" pitchFamily="34" charset="0"/>
              <a:cs typeface="Arial" panose="020B0604020202020204" pitchFamily="34" charset="0"/>
            </a:endParaRP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Mangistaumunaigas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41.1%</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Embamunaigas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25.6%</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KoZhan</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7.2</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CNPC-</a:t>
            </a:r>
            <a:r>
              <a:rPr lang="en-US" altLang="ru-RU" sz="1600" dirty="0" err="1">
                <a:latin typeface="Arial" panose="020B0604020202020204" pitchFamily="34" charset="0"/>
                <a:cs typeface="Arial" panose="020B0604020202020204" pitchFamily="34" charset="0"/>
              </a:rPr>
              <a:t>Aktobemunaigas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4.1%</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Sagiz</a:t>
            </a:r>
            <a:r>
              <a:rPr lang="en-US" altLang="ru-RU" sz="1600" dirty="0">
                <a:latin typeface="Arial" panose="020B0604020202020204" pitchFamily="34" charset="0"/>
                <a:cs typeface="Arial" panose="020B0604020202020204" pitchFamily="34" charset="0"/>
              </a:rPr>
              <a:t> Petroleum Company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3.4</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Kazakhoil</a:t>
            </a:r>
            <a:r>
              <a:rPr lang="en-US" altLang="ru-RU" sz="1600" dirty="0">
                <a:latin typeface="Arial" panose="020B0604020202020204" pitchFamily="34" charset="0"/>
                <a:cs typeface="Arial" panose="020B0604020202020204" pitchFamily="34" charset="0"/>
              </a:rPr>
              <a:t> Aktobe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2.3</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Maten Petroleum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2.1%</a:t>
            </a:r>
            <a:r>
              <a:rPr lang="ru-RU" altLang="ru-RU" sz="1600" dirty="0">
                <a:latin typeface="Arial" panose="020B0604020202020204" pitchFamily="34" charset="0"/>
                <a:cs typeface="Arial" panose="020B0604020202020204" pitchFamily="34" charset="0"/>
              </a:rPr>
              <a:t>.</a:t>
            </a:r>
          </a:p>
        </p:txBody>
      </p:sp>
      <p:graphicFrame>
        <p:nvGraphicFramePr>
          <p:cNvPr id="20" name="Таблица 19"/>
          <p:cNvGraphicFramePr>
            <a:graphicFrameLocks noGrp="1"/>
          </p:cNvGraphicFramePr>
          <p:nvPr>
            <p:extLst>
              <p:ext uri="{D42A27DB-BD31-4B8C-83A1-F6EECF244321}">
                <p14:modId xmlns:p14="http://schemas.microsoft.com/office/powerpoint/2010/main" val="3681256490"/>
              </p:ext>
            </p:extLst>
          </p:nvPr>
        </p:nvGraphicFramePr>
        <p:xfrm>
          <a:off x="623392" y="4688680"/>
          <a:ext cx="5223348" cy="1044576"/>
        </p:xfrm>
        <a:graphic>
          <a:graphicData uri="http://schemas.openxmlformats.org/drawingml/2006/table">
            <a:tbl>
              <a:tblPr/>
              <a:tblGrid>
                <a:gridCol w="313511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3">
                  <a:extLst>
                    <a:ext uri="{9D8B030D-6E8A-4147-A177-3AD203B41FA5}">
                      <a16:colId xmlns:a16="http://schemas.microsoft.com/office/drawing/2014/main" val="20002"/>
                    </a:ext>
                  </a:extLst>
                </a:gridCol>
              </a:tblGrid>
              <a:tr h="25328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CARGO TURNOVER</a:t>
                      </a:r>
                      <a:endParaRPr lang="ru-RU" sz="1400" b="1" i="0" u="none" strike="noStrike" dirty="0">
                        <a:effectLst/>
                        <a:latin typeface="Arial" panose="020B0604020202020204" pitchFamily="34" charset="0"/>
                        <a:cs typeface="Arial" panose="020B0604020202020204" pitchFamily="34" charset="0"/>
                      </a:endParaRP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2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a:effectLst/>
                          <a:latin typeface="Arial" panose="020B0604020202020204" pitchFamily="34" charset="0"/>
                          <a:cs typeface="Arial" panose="020B0604020202020204" pitchFamily="34" charset="0"/>
                        </a:rPr>
                        <a:t>168,4</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71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a:effectLst/>
                          <a:latin typeface="Arial" panose="020B0604020202020204" pitchFamily="34" charset="0"/>
                          <a:cs typeface="Arial" panose="020B0604020202020204" pitchFamily="34" charset="0"/>
                        </a:rPr>
                        <a:t>890,8</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286">
                <a:tc>
                  <a:txBody>
                    <a:bodyPr/>
                    <a:lstStyle/>
                    <a:p>
                      <a:pPr algn="l" fontAlgn="ctr"/>
                      <a:r>
                        <a:rPr lang="ru-RU" sz="1400" b="1" i="0" u="none" strike="noStrike" dirty="0">
                          <a:solidFill>
                            <a:schemeClr val="tx1"/>
                          </a:solidFill>
                          <a:effectLst/>
                          <a:latin typeface="Arial" panose="020B0604020202020204" pitchFamily="34" charset="0"/>
                          <a:cs typeface="Arial" panose="020B0604020202020204" pitchFamily="34" charset="0"/>
                        </a:rPr>
                        <a:t> </a:t>
                      </a:r>
                      <a:r>
                        <a:rPr lang="en-US" sz="1400" b="1" i="0" u="none" strike="noStrike" dirty="0">
                          <a:solidFill>
                            <a:schemeClr val="tx1"/>
                          </a:solidFill>
                          <a:effectLst/>
                          <a:latin typeface="Arial" panose="020B0604020202020204" pitchFamily="34" charset="0"/>
                          <a:cs typeface="Arial" panose="020B0604020202020204" pitchFamily="34" charset="0"/>
                        </a:rPr>
                        <a:t>TOTAL CARGO TURNOVER</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1" i="0" u="none" strike="noStrike" dirty="0" err="1">
                          <a:effectLst/>
                          <a:latin typeface="Arial" panose="020B0604020202020204" pitchFamily="34" charset="0"/>
                          <a:cs typeface="Arial" panose="020B0604020202020204" pitchFamily="34" charset="0"/>
                        </a:rPr>
                        <a:t>mln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err="1">
                          <a:effectLst/>
                          <a:latin typeface="Arial" panose="020B0604020202020204" pitchFamily="34" charset="0"/>
                          <a:cs typeface="Arial" panose="020B0604020202020204" pitchFamily="34" charset="0"/>
                        </a:rPr>
                        <a:t>tn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a:effectLst/>
                          <a:latin typeface="Arial" panose="020B0604020202020204" pitchFamily="34" charset="0"/>
                          <a:cs typeface="Arial" panose="020B0604020202020204" pitchFamily="34" charset="0"/>
                        </a:rPr>
                        <a:t>km</a:t>
                      </a:r>
                      <a:r>
                        <a:rPr lang="ru-RU" sz="1400" b="1" i="0" u="none" strike="noStrike" dirty="0">
                          <a:solidFill>
                            <a:schemeClr val="tx1"/>
                          </a:solidFill>
                          <a:effectLst/>
                          <a:latin typeface="Arial" panose="020B0604020202020204" pitchFamily="34" charset="0"/>
                          <a:cs typeface="Arial" panose="020B0604020202020204" pitchFamily="34" charset="0"/>
                        </a:rPr>
                        <a:t> </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400" b="1" i="0" u="none" strike="noStrike" dirty="0">
                          <a:solidFill>
                            <a:schemeClr val="tx1"/>
                          </a:solidFill>
                          <a:effectLst/>
                          <a:latin typeface="Arial" panose="020B0604020202020204" pitchFamily="34" charset="0"/>
                          <a:cs typeface="Arial" panose="020B0604020202020204" pitchFamily="34" charset="0"/>
                        </a:rPr>
                        <a:t>1</a:t>
                      </a:r>
                      <a:r>
                        <a:rPr lang="ru-RU" sz="1400" b="1" i="0" u="none" strike="noStrike" baseline="0" dirty="0">
                          <a:solidFill>
                            <a:schemeClr val="tx1"/>
                          </a:solidFill>
                          <a:effectLst/>
                          <a:latin typeface="Arial" panose="020B0604020202020204" pitchFamily="34" charset="0"/>
                          <a:cs typeface="Arial" panose="020B0604020202020204" pitchFamily="34" charset="0"/>
                        </a:rPr>
                        <a:t> </a:t>
                      </a:r>
                      <a:r>
                        <a:rPr lang="en-US" sz="1400" b="1" i="0" u="none" strike="noStrike" baseline="0" dirty="0">
                          <a:solidFill>
                            <a:schemeClr val="tx1"/>
                          </a:solidFill>
                          <a:effectLst/>
                          <a:latin typeface="Arial" panose="020B0604020202020204" pitchFamily="34" charset="0"/>
                          <a:cs typeface="Arial" panose="020B0604020202020204" pitchFamily="34" charset="0"/>
                        </a:rPr>
                        <a:t>059,2</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3885991733"/>
              </p:ext>
            </p:extLst>
          </p:nvPr>
        </p:nvGraphicFramePr>
        <p:xfrm>
          <a:off x="6094413" y="4718844"/>
          <a:ext cx="5223348" cy="1014412"/>
        </p:xfrm>
        <a:graphic>
          <a:graphicData uri="http://schemas.openxmlformats.org/drawingml/2006/table">
            <a:tbl>
              <a:tblPr/>
              <a:tblGrid>
                <a:gridCol w="31683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830860">
                  <a:extLst>
                    <a:ext uri="{9D8B030D-6E8A-4147-A177-3AD203B41FA5}">
                      <a16:colId xmlns:a16="http://schemas.microsoft.com/office/drawing/2014/main" val="20002"/>
                    </a:ext>
                  </a:extLst>
                </a:gridCol>
              </a:tblGrid>
              <a:tr h="25351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INCOME</a:t>
                      </a:r>
                      <a:endParaRPr lang="ru-RU" sz="1400" b="1" i="0" u="none" strike="noStrike" dirty="0">
                        <a:effectLst/>
                        <a:latin typeface="Arial" panose="020B0604020202020204" pitchFamily="34" charset="0"/>
                        <a:cs typeface="Arial" panose="020B0604020202020204" pitchFamily="34" charset="0"/>
                      </a:endParaRP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996</a:t>
                      </a: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a:effectLst/>
                          <a:latin typeface="Arial" panose="020B0604020202020204" pitchFamily="34" charset="0"/>
                          <a:cs typeface="Arial" panose="020B0604020202020204" pitchFamily="34" charset="0"/>
                        </a:rPr>
                        <a:t>5</a:t>
                      </a:r>
                      <a:r>
                        <a:rPr lang="kk-KZ" sz="1200" b="0" i="0" u="none" strike="noStrike" baseline="0" dirty="0">
                          <a:effectLst/>
                          <a:latin typeface="Arial" panose="020B0604020202020204" pitchFamily="34" charset="0"/>
                          <a:cs typeface="Arial" panose="020B0604020202020204" pitchFamily="34" charset="0"/>
                        </a:rPr>
                        <a:t> 266</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632">
                <a:tc>
                  <a:txBody>
                    <a:bodyPr/>
                    <a:lstStyle/>
                    <a:p>
                      <a:pPr algn="l" fontAlgn="ct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a:effectLst/>
                          <a:latin typeface="Arial" panose="020B0604020202020204" pitchFamily="34" charset="0"/>
                          <a:cs typeface="Arial" panose="020B0604020202020204" pitchFamily="34" charset="0"/>
                        </a:rPr>
                        <a:t>TOTAL INCOME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err="1">
                          <a:effectLst/>
                          <a:latin typeface="Arial" panose="020B0604020202020204" pitchFamily="34" charset="0"/>
                          <a:cs typeface="Arial" panose="020B0604020202020204" pitchFamily="34" charset="0"/>
                        </a:rPr>
                        <a:t>bln</a:t>
                      </a:r>
                      <a:r>
                        <a:rPr lang="ru-RU" sz="1600" b="1" i="0" u="none" strike="noStrike" dirty="0">
                          <a:effectLst/>
                          <a:latin typeface="Arial" panose="020B0604020202020204" pitchFamily="34" charset="0"/>
                          <a:cs typeface="Arial" panose="020B0604020202020204" pitchFamily="34" charset="0"/>
                        </a:rPr>
                        <a:t>.</a:t>
                      </a:r>
                      <a:r>
                        <a:rPr lang="en-US" sz="1600" b="1" i="0" u="none" strike="noStrike" dirty="0">
                          <a:effectLst/>
                          <a:latin typeface="Arial" panose="020B0604020202020204" pitchFamily="34" charset="0"/>
                          <a:cs typeface="Arial" panose="020B0604020202020204" pitchFamily="34" charset="0"/>
                        </a:rPr>
                        <a:t>tenge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1" i="0" u="none" strike="noStrike" dirty="0">
                          <a:solidFill>
                            <a:schemeClr val="tx1"/>
                          </a:solidFill>
                          <a:effectLst/>
                          <a:latin typeface="Arial" panose="020B0604020202020204" pitchFamily="34" charset="0"/>
                          <a:cs typeface="Arial" panose="020B0604020202020204" pitchFamily="34" charset="0"/>
                        </a:rPr>
                        <a:t>6</a:t>
                      </a:r>
                      <a:r>
                        <a:rPr lang="ru-RU" sz="1400" b="1" i="0" u="none" strike="noStrike" baseline="0" dirty="0">
                          <a:solidFill>
                            <a:schemeClr val="tx1"/>
                          </a:solidFill>
                          <a:effectLst/>
                          <a:latin typeface="Arial" panose="020B0604020202020204" pitchFamily="34" charset="0"/>
                          <a:cs typeface="Arial" panose="020B0604020202020204" pitchFamily="34" charset="0"/>
                        </a:rPr>
                        <a:t> 262</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561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9</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Working with consumers</a:t>
            </a:r>
            <a:endParaRPr lang="ru-RU" b="1" spc="120" dirty="0">
              <a:solidFill>
                <a:srgbClr val="374579"/>
              </a:solidFill>
              <a:latin typeface="Arial" panose="020B0604020202020204" pitchFamily="34" charset="0"/>
              <a:cs typeface="Arial" panose="020B0604020202020204" pitchFamily="34" charset="0"/>
            </a:endParaRPr>
          </a:p>
        </p:txBody>
      </p:sp>
      <p:sp>
        <p:nvSpPr>
          <p:cNvPr id="2" name="Прямоугольник 1"/>
          <p:cNvSpPr/>
          <p:nvPr/>
        </p:nvSpPr>
        <p:spPr>
          <a:xfrm>
            <a:off x="839416" y="1340768"/>
            <a:ext cx="10729192" cy="3416320"/>
          </a:xfrm>
          <a:prstGeom prst="rect">
            <a:avLst/>
          </a:prstGeom>
        </p:spPr>
        <p:txBody>
          <a:bodyPr wrap="square">
            <a:spAutoFit/>
          </a:bodyPr>
          <a:lstStyle/>
          <a:p>
            <a:pPr indent="0" algn="just">
              <a:lnSpc>
                <a:spcPct val="80000"/>
              </a:lnSpc>
              <a:buNone/>
              <a:defRPr/>
            </a:pPr>
            <a:r>
              <a:rPr lang="en-US" altLang="ru-RU" sz="1800" dirty="0">
                <a:latin typeface="Arial" panose="020B0604020202020204" pitchFamily="34" charset="0"/>
                <a:cs typeface="Arial" panose="020B0604020202020204" pitchFamily="34" charset="0"/>
              </a:rPr>
              <a:t>The main work with consumers of regulated services is to provide shippers with an equal opportunity to transport oil through </a:t>
            </a:r>
            <a:r>
              <a:rPr lang="en-US" altLang="ru-RU" sz="1800" dirty="0" err="1">
                <a:latin typeface="Arial" panose="020B0604020202020204" pitchFamily="34" charset="0"/>
                <a:cs typeface="Arial" panose="020B0604020202020204" pitchFamily="34" charset="0"/>
              </a:rPr>
              <a:t>Kenkiyak</a:t>
            </a:r>
            <a:r>
              <a:rPr lang="en-US" altLang="ru-RU" sz="1800" dirty="0">
                <a:latin typeface="Arial" panose="020B0604020202020204" pitchFamily="34" charset="0"/>
                <a:cs typeface="Arial" panose="020B0604020202020204" pitchFamily="34" charset="0"/>
              </a:rPr>
              <a:t>-Atyrau trunk oil pipeline, in accordance with the concluded agreements.</a:t>
            </a:r>
            <a:endParaRPr lang="ru-RU" altLang="ru-RU" sz="1800" dirty="0">
              <a:latin typeface="Arial" panose="020B0604020202020204" pitchFamily="34" charset="0"/>
              <a:cs typeface="Arial" panose="020B0604020202020204" pitchFamily="34" charset="0"/>
            </a:endParaRPr>
          </a:p>
          <a:p>
            <a:pPr indent="0" algn="just">
              <a:lnSpc>
                <a:spcPct val="80000"/>
              </a:lnSpc>
              <a:buNone/>
              <a:defRPr/>
            </a:pPr>
            <a:endParaRPr lang="en-US" altLang="ru-RU" sz="1800" b="1" dirty="0">
              <a:latin typeface="Arial" panose="020B0604020202020204" pitchFamily="34" charset="0"/>
              <a:cs typeface="Arial" panose="020B0604020202020204" pitchFamily="34" charset="0"/>
            </a:endParaRPr>
          </a:p>
          <a:p>
            <a:pPr indent="0" algn="just">
              <a:lnSpc>
                <a:spcPct val="80000"/>
              </a:lnSpc>
              <a:buNone/>
              <a:defRPr/>
            </a:pPr>
            <a:r>
              <a:rPr lang="en-US" altLang="ru-RU" sz="1800" b="1" dirty="0">
                <a:latin typeface="Arial" panose="020B0604020202020204" pitchFamily="34" charset="0"/>
                <a:cs typeface="Arial" panose="020B0604020202020204" pitchFamily="34" charset="0"/>
              </a:rPr>
              <a:t>The quality of the services provided is ensured by</a:t>
            </a:r>
            <a:r>
              <a:rPr lang="ru-RU" altLang="ru-RU" sz="1800" b="1" dirty="0">
                <a:latin typeface="Arial" panose="020B0604020202020204" pitchFamily="34" charset="0"/>
                <a:cs typeface="Arial" panose="020B0604020202020204" pitchFamily="34" charset="0"/>
              </a:rPr>
              <a:t>:</a:t>
            </a:r>
          </a:p>
          <a:p>
            <a:pPr marL="623888" algn="just">
              <a:lnSpc>
                <a:spcPct val="80000"/>
              </a:lnSpc>
              <a:defRPr/>
            </a:pPr>
            <a:endParaRPr lang="ru-RU" altLang="ru-RU" sz="18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dirty="0">
                <a:latin typeface="Arial" panose="020B0604020202020204" pitchFamily="34" charset="0"/>
                <a:cs typeface="Arial" panose="020B0604020202020204" pitchFamily="34" charset="0"/>
              </a:rPr>
              <a:t>using modern methods in the work of measuring the amount of oil (OMS is a mass method, i.e. keeping records of oil by mass, not by volume);</a:t>
            </a:r>
          </a:p>
          <a:p>
            <a:pPr marL="644525" indent="-285750" algn="just">
              <a:lnSpc>
                <a:spcPct val="80000"/>
              </a:lnSpc>
              <a:buFont typeface="Arial" panose="020B0604020202020204" pitchFamily="34" charset="0"/>
              <a:buChar char="•"/>
              <a:defRPr/>
            </a:pPr>
            <a:endParaRPr lang="en-US" altLang="ru-RU" sz="18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800" dirty="0">
                <a:latin typeface="Arial" panose="020B0604020202020204" pitchFamily="34" charset="0"/>
                <a:cs typeface="Arial" panose="020B0604020202020204" pitchFamily="34" charset="0"/>
              </a:rPr>
              <a:t>non-departmental security of the trunk oil pipeline facilities;</a:t>
            </a:r>
          </a:p>
          <a:p>
            <a:pPr marL="644525" indent="-285750" algn="just">
              <a:lnSpc>
                <a:spcPct val="80000"/>
              </a:lnSpc>
              <a:buFont typeface="Arial" panose="020B0604020202020204" pitchFamily="34" charset="0"/>
              <a:buChar char="•"/>
              <a:defRPr/>
            </a:pPr>
            <a:endParaRPr lang="en-US" altLang="ru-RU" sz="18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800" dirty="0">
                <a:latin typeface="Arial" panose="020B0604020202020204" pitchFamily="34" charset="0"/>
                <a:cs typeface="Arial" panose="020B0604020202020204" pitchFamily="34" charset="0"/>
              </a:rPr>
              <a:t>operational control over the operation of the oil pipeline (SCADA system, </a:t>
            </a:r>
            <a:r>
              <a:rPr lang="en-US" sz="1800" dirty="0">
                <a:latin typeface="Arial" panose="020B0604020202020204" pitchFamily="34" charset="0"/>
                <a:cs typeface="Arial" panose="020B0604020202020204" pitchFamily="34" charset="0"/>
              </a:rPr>
              <a:t>S&amp;PAS</a:t>
            </a:r>
            <a:r>
              <a:rPr lang="en-US" altLang="ru-RU" sz="1800" dirty="0">
                <a:latin typeface="Arial" panose="020B0604020202020204" pitchFamily="34" charset="0"/>
                <a:cs typeface="Arial" panose="020B0604020202020204" pitchFamily="34" charset="0"/>
              </a:rPr>
              <a:t>);</a:t>
            </a:r>
          </a:p>
          <a:p>
            <a:pPr marL="644525" indent="-285750" algn="just">
              <a:lnSpc>
                <a:spcPct val="80000"/>
              </a:lnSpc>
              <a:buFont typeface="Arial" panose="020B0604020202020204" pitchFamily="34" charset="0"/>
              <a:buChar char="•"/>
              <a:defRPr/>
            </a:pPr>
            <a:endParaRPr lang="en-US" altLang="ru-RU" sz="18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800" dirty="0">
                <a:latin typeface="Arial" panose="020B0604020202020204" pitchFamily="34" charset="0"/>
                <a:cs typeface="Arial" panose="020B0604020202020204" pitchFamily="34" charset="0"/>
              </a:rPr>
              <a:t>periodic diagnostics of the trunk oil pipeline facilities, which makes it possible to determine the spatial position of the pipeline with reference to the coordinates of the detected defects with an accuracy of 0.5 meters.</a:t>
            </a:r>
          </a:p>
        </p:txBody>
      </p:sp>
    </p:spTree>
    <p:extLst>
      <p:ext uri="{BB962C8B-B14F-4D97-AF65-F5344CB8AC3E}">
        <p14:creationId xmlns:p14="http://schemas.microsoft.com/office/powerpoint/2010/main" val="760390529"/>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31662</TotalTime>
  <Words>1420</Words>
  <Application>Microsoft Office PowerPoint</Application>
  <PresentationFormat>Широкоэкранный</PresentationFormat>
  <Paragraphs>211</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PT Sans</vt:lpstr>
      <vt:lpstr>Times New Roman</vt:lpstr>
      <vt:lpstr>1_Тема Office</vt:lpstr>
      <vt:lpstr>REPORT FOR THE 1st HALF OF THE YEAR 2022 ON THE OPERATIONS OF MUNAITAS NWPC LLP FOR THE PROVISION OF REGULATED SERVICES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(II-ЧАСТЬ)  по итогам деятельности ДЗО АО «КазМунайГаз-ПМ» (ТОО «АНПЗ», ТОО «ПНХЗ», ТОО «ПКОП», ТОО «ҚазМұнайГаз Өнімдері», АО «KPI», ТОО «СП Caspi Bitum», ТОО «ПХСНГ», ТОО «КМГ-Аэро») за истекший отчетный период квартал/год и задачи на следующий квартал/год, статус реализации действующих программ</dc:title>
  <dc:creator>Askar Nurseitov [Аскар Нурсеитов]</dc:creator>
  <cp:lastModifiedBy>Алиса Далабаева</cp:lastModifiedBy>
  <cp:revision>2530</cp:revision>
  <cp:lastPrinted>2022-02-23T09:03:37Z</cp:lastPrinted>
  <dcterms:created xsi:type="dcterms:W3CDTF">2015-03-04T12:29:32Z</dcterms:created>
  <dcterms:modified xsi:type="dcterms:W3CDTF">2025-03-19T13:13:04Z</dcterms:modified>
</cp:coreProperties>
</file>