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308" r:id="rId2"/>
    <p:sldId id="676" r:id="rId3"/>
    <p:sldId id="677" r:id="rId4"/>
    <p:sldId id="625" r:id="rId5"/>
    <p:sldId id="627" r:id="rId6"/>
    <p:sldId id="671" r:id="rId7"/>
    <p:sldId id="670" r:id="rId8"/>
    <p:sldId id="672" r:id="rId9"/>
    <p:sldId id="650" r:id="rId10"/>
    <p:sldId id="678" r:id="rId11"/>
    <p:sldId id="674" r:id="rId12"/>
  </p:sldIdLst>
  <p:sldSz cx="12192000" cy="6858000"/>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54" userDrawn="1">
          <p15:clr>
            <a:srgbClr val="A4A3A4"/>
          </p15:clr>
        </p15:guide>
        <p15:guide id="2" pos="7469" userDrawn="1">
          <p15:clr>
            <a:srgbClr val="A4A3A4"/>
          </p15:clr>
        </p15:guide>
        <p15:guide id="3" orient="horz" pos="4292" userDrawn="1">
          <p15:clr>
            <a:srgbClr val="A4A3A4"/>
          </p15:clr>
        </p15:guide>
        <p15:guide id="4" orient="horz" pos="4320" userDrawn="1">
          <p15:clr>
            <a:srgbClr val="A4A3A4"/>
          </p15:clr>
        </p15:guide>
        <p15:guide id="5" pos="7679" userDrawn="1">
          <p15:clr>
            <a:srgbClr val="A4A3A4"/>
          </p15:clr>
        </p15:guide>
        <p15:guide id="7" orient="horz" pos="3884" userDrawn="1">
          <p15:clr>
            <a:srgbClr val="A4A3A4"/>
          </p15:clr>
        </p15:guide>
        <p15:guide id="9" pos="3780" userDrawn="1">
          <p15:clr>
            <a:srgbClr val="A4A3A4"/>
          </p15:clr>
        </p15:guide>
        <p15:guide id="11" orient="horz" pos="4247" userDrawn="1">
          <p15:clr>
            <a:srgbClr val="A4A3A4"/>
          </p15:clr>
        </p15:guide>
        <p15:guide id="12" pos="3840" userDrawn="1">
          <p15:clr>
            <a:srgbClr val="A4A3A4"/>
          </p15:clr>
        </p15:guide>
        <p15:guide id="13" orient="horz" pos="2568" userDrawn="1">
          <p15:clr>
            <a:srgbClr val="A4A3A4"/>
          </p15:clr>
        </p15:guide>
        <p15:guide id="15" orient="horz" pos="2341" userDrawn="1">
          <p15:clr>
            <a:srgbClr val="A4A3A4"/>
          </p15:clr>
        </p15:guide>
        <p15:guide id="16" orient="horz" pos="1026" userDrawn="1">
          <p15:clr>
            <a:srgbClr val="A4A3A4"/>
          </p15:clr>
        </p15:guide>
        <p15:guide id="17" orient="horz" pos="4156" userDrawn="1">
          <p15:clr>
            <a:srgbClr val="A4A3A4"/>
          </p15:clr>
        </p15:guide>
        <p15:guide id="18" orient="horz" pos="2931"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a Sardzhveladze" initials="A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3279"/>
    <a:srgbClr val="373D81"/>
    <a:srgbClr val="A69477"/>
    <a:srgbClr val="B7A68A"/>
    <a:srgbClr val="B7A6BD"/>
    <a:srgbClr val="008000"/>
    <a:srgbClr val="006600"/>
    <a:srgbClr val="FFFFCC"/>
    <a:srgbClr val="043562"/>
    <a:srgbClr val="042A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6" autoAdjust="0"/>
    <p:restoredTop sz="86432" autoAdjust="0"/>
  </p:normalViewPr>
  <p:slideViewPr>
    <p:cSldViewPr>
      <p:cViewPr varScale="1">
        <p:scale>
          <a:sx n="65" d="100"/>
          <a:sy n="65" d="100"/>
        </p:scale>
        <p:origin x="90" y="1296"/>
      </p:cViewPr>
      <p:guideLst>
        <p:guide orient="horz" pos="754"/>
        <p:guide pos="7469"/>
        <p:guide orient="horz" pos="4292"/>
        <p:guide orient="horz" pos="4320"/>
        <p:guide pos="7679"/>
        <p:guide orient="horz" pos="3884"/>
        <p:guide pos="3780"/>
        <p:guide orient="horz" pos="4247"/>
        <p:guide pos="3840"/>
        <p:guide orient="horz" pos="2568"/>
        <p:guide orient="horz" pos="2341"/>
        <p:guide orient="horz" pos="1026"/>
        <p:guide orient="horz" pos="4156"/>
        <p:guide orient="horz" pos="2931"/>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93" d="100"/>
          <a:sy n="93" d="100"/>
        </p:scale>
        <p:origin x="-3744" y="-120"/>
      </p:cViewPr>
      <p:guideLst>
        <p:guide orient="horz" pos="3107"/>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3"/>
            <a:ext cx="2919565" cy="493790"/>
          </a:xfrm>
          <a:prstGeom prst="rect">
            <a:avLst/>
          </a:prstGeom>
        </p:spPr>
        <p:txBody>
          <a:bodyPr vert="horz" lIns="90739" tIns="45370" rIns="90739" bIns="45370" rtlCol="0"/>
          <a:lstStyle>
            <a:lvl1pPr algn="l">
              <a:defRPr sz="1200"/>
            </a:lvl1pPr>
          </a:lstStyle>
          <a:p>
            <a:endParaRPr lang="ru-RU"/>
          </a:p>
        </p:txBody>
      </p:sp>
      <p:sp>
        <p:nvSpPr>
          <p:cNvPr id="3" name="Дата 2"/>
          <p:cNvSpPr>
            <a:spLocks noGrp="1"/>
          </p:cNvSpPr>
          <p:nvPr>
            <p:ph type="dt" sz="quarter" idx="1"/>
          </p:nvPr>
        </p:nvSpPr>
        <p:spPr>
          <a:xfrm>
            <a:off x="3814627" y="3"/>
            <a:ext cx="2919565" cy="493790"/>
          </a:xfrm>
          <a:prstGeom prst="rect">
            <a:avLst/>
          </a:prstGeom>
        </p:spPr>
        <p:txBody>
          <a:bodyPr vert="horz" lIns="90739" tIns="45370" rIns="90739" bIns="45370" rtlCol="0"/>
          <a:lstStyle>
            <a:lvl1pPr algn="r">
              <a:defRPr sz="1200"/>
            </a:lvl1pPr>
          </a:lstStyle>
          <a:p>
            <a:fld id="{186D6F55-A11F-4DDC-9D20-EEA9A283C8C7}" type="datetimeFigureOut">
              <a:rPr lang="ru-RU" smtClean="0"/>
              <a:t>19.03.2025</a:t>
            </a:fld>
            <a:endParaRPr lang="ru-RU"/>
          </a:p>
        </p:txBody>
      </p:sp>
      <p:sp>
        <p:nvSpPr>
          <p:cNvPr id="4" name="Нижний колонтитул 3"/>
          <p:cNvSpPr>
            <a:spLocks noGrp="1"/>
          </p:cNvSpPr>
          <p:nvPr>
            <p:ph type="ftr" sz="quarter" idx="2"/>
          </p:nvPr>
        </p:nvSpPr>
        <p:spPr>
          <a:xfrm>
            <a:off x="1" y="9370950"/>
            <a:ext cx="2919565" cy="493790"/>
          </a:xfrm>
          <a:prstGeom prst="rect">
            <a:avLst/>
          </a:prstGeom>
        </p:spPr>
        <p:txBody>
          <a:bodyPr vert="horz" lIns="90739" tIns="45370" rIns="90739" bIns="45370" rtlCol="0" anchor="b"/>
          <a:lstStyle>
            <a:lvl1pPr algn="l">
              <a:defRPr sz="1200"/>
            </a:lvl1pPr>
          </a:lstStyle>
          <a:p>
            <a:endParaRPr lang="ru-RU"/>
          </a:p>
        </p:txBody>
      </p:sp>
      <p:sp>
        <p:nvSpPr>
          <p:cNvPr id="5" name="Номер слайда 4"/>
          <p:cNvSpPr>
            <a:spLocks noGrp="1"/>
          </p:cNvSpPr>
          <p:nvPr>
            <p:ph type="sldNum" sz="quarter" idx="3"/>
          </p:nvPr>
        </p:nvSpPr>
        <p:spPr>
          <a:xfrm>
            <a:off x="3814627" y="9370950"/>
            <a:ext cx="2919565" cy="493790"/>
          </a:xfrm>
          <a:prstGeom prst="rect">
            <a:avLst/>
          </a:prstGeom>
        </p:spPr>
        <p:txBody>
          <a:bodyPr vert="horz" lIns="90739" tIns="45370" rIns="90739" bIns="45370" rtlCol="0" anchor="b"/>
          <a:lstStyle>
            <a:lvl1pPr algn="r">
              <a:defRPr sz="1200"/>
            </a:lvl1pPr>
          </a:lstStyle>
          <a:p>
            <a:fld id="{2605430A-D751-4BB0-8CE8-FD9303CA569A}" type="slidenum">
              <a:rPr lang="ru-RU" smtClean="0"/>
              <a:t>‹#›</a:t>
            </a:fld>
            <a:endParaRPr lang="ru-RU"/>
          </a:p>
        </p:txBody>
      </p:sp>
    </p:spTree>
    <p:extLst>
      <p:ext uri="{BB962C8B-B14F-4D97-AF65-F5344CB8AC3E}">
        <p14:creationId xmlns:p14="http://schemas.microsoft.com/office/powerpoint/2010/main" val="12298100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4" y="2"/>
            <a:ext cx="2918831" cy="493316"/>
          </a:xfrm>
          <a:prstGeom prst="rect">
            <a:avLst/>
          </a:prstGeom>
        </p:spPr>
        <p:txBody>
          <a:bodyPr vert="horz" lIns="90175" tIns="45088" rIns="90175" bIns="45088" rtlCol="0"/>
          <a:lstStyle>
            <a:lvl1pPr algn="l">
              <a:defRPr sz="1200"/>
            </a:lvl1pPr>
          </a:lstStyle>
          <a:p>
            <a:endParaRPr lang="ru-RU"/>
          </a:p>
        </p:txBody>
      </p:sp>
      <p:sp>
        <p:nvSpPr>
          <p:cNvPr id="3" name="Дата 2"/>
          <p:cNvSpPr>
            <a:spLocks noGrp="1"/>
          </p:cNvSpPr>
          <p:nvPr>
            <p:ph type="dt" idx="1"/>
          </p:nvPr>
        </p:nvSpPr>
        <p:spPr>
          <a:xfrm>
            <a:off x="3815379" y="2"/>
            <a:ext cx="2918831" cy="493316"/>
          </a:xfrm>
          <a:prstGeom prst="rect">
            <a:avLst/>
          </a:prstGeom>
        </p:spPr>
        <p:txBody>
          <a:bodyPr vert="horz" lIns="90175" tIns="45088" rIns="90175" bIns="45088" rtlCol="0"/>
          <a:lstStyle>
            <a:lvl1pPr algn="r">
              <a:defRPr sz="1200"/>
            </a:lvl1pPr>
          </a:lstStyle>
          <a:p>
            <a:fld id="{D68D9B8D-DF36-499C-8990-550C33EE2CD4}" type="datetimeFigureOut">
              <a:rPr lang="ru-RU" smtClean="0"/>
              <a:pPr/>
              <a:t>19.03.2025</a:t>
            </a:fld>
            <a:endParaRPr lang="ru-RU"/>
          </a:p>
        </p:txBody>
      </p:sp>
      <p:sp>
        <p:nvSpPr>
          <p:cNvPr id="4" name="Образ слайда 3"/>
          <p:cNvSpPr>
            <a:spLocks noGrp="1" noRot="1" noChangeAspect="1"/>
          </p:cNvSpPr>
          <p:nvPr>
            <p:ph type="sldImg" idx="2"/>
          </p:nvPr>
        </p:nvSpPr>
        <p:spPr>
          <a:xfrm>
            <a:off x="77788" y="739775"/>
            <a:ext cx="6580187" cy="3702050"/>
          </a:xfrm>
          <a:prstGeom prst="rect">
            <a:avLst/>
          </a:prstGeom>
          <a:noFill/>
          <a:ln w="12700">
            <a:solidFill>
              <a:prstClr val="black"/>
            </a:solidFill>
          </a:ln>
        </p:spPr>
        <p:txBody>
          <a:bodyPr vert="horz" lIns="90175" tIns="45088" rIns="90175" bIns="45088" rtlCol="0" anchor="ctr"/>
          <a:lstStyle/>
          <a:p>
            <a:endParaRPr lang="ru-RU"/>
          </a:p>
        </p:txBody>
      </p:sp>
      <p:sp>
        <p:nvSpPr>
          <p:cNvPr id="5" name="Заметки 4"/>
          <p:cNvSpPr>
            <a:spLocks noGrp="1"/>
          </p:cNvSpPr>
          <p:nvPr>
            <p:ph type="body" sz="quarter" idx="3"/>
          </p:nvPr>
        </p:nvSpPr>
        <p:spPr>
          <a:xfrm>
            <a:off x="673577" y="4686502"/>
            <a:ext cx="5388610" cy="4439841"/>
          </a:xfrm>
          <a:prstGeom prst="rect">
            <a:avLst/>
          </a:prstGeom>
        </p:spPr>
        <p:txBody>
          <a:bodyPr vert="horz" lIns="90175" tIns="45088" rIns="90175" bIns="45088"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4" y="9371287"/>
            <a:ext cx="2918831" cy="493316"/>
          </a:xfrm>
          <a:prstGeom prst="rect">
            <a:avLst/>
          </a:prstGeom>
        </p:spPr>
        <p:txBody>
          <a:bodyPr vert="horz" lIns="90175" tIns="45088" rIns="90175" bIns="45088" rtlCol="0" anchor="b"/>
          <a:lstStyle>
            <a:lvl1pPr algn="l">
              <a:defRPr sz="1200"/>
            </a:lvl1pPr>
          </a:lstStyle>
          <a:p>
            <a:endParaRPr lang="ru-RU"/>
          </a:p>
        </p:txBody>
      </p:sp>
      <p:sp>
        <p:nvSpPr>
          <p:cNvPr id="7" name="Номер слайда 6"/>
          <p:cNvSpPr>
            <a:spLocks noGrp="1"/>
          </p:cNvSpPr>
          <p:nvPr>
            <p:ph type="sldNum" sz="quarter" idx="5"/>
          </p:nvPr>
        </p:nvSpPr>
        <p:spPr>
          <a:xfrm>
            <a:off x="3815379" y="9371287"/>
            <a:ext cx="2918831" cy="493316"/>
          </a:xfrm>
          <a:prstGeom prst="rect">
            <a:avLst/>
          </a:prstGeom>
        </p:spPr>
        <p:txBody>
          <a:bodyPr vert="horz" lIns="90175" tIns="45088" rIns="90175" bIns="45088" rtlCol="0" anchor="b"/>
          <a:lstStyle>
            <a:lvl1pPr algn="r">
              <a:defRPr sz="1200"/>
            </a:lvl1pPr>
          </a:lstStyle>
          <a:p>
            <a:fld id="{2BBFE662-F22C-4A05-BDEB-E91158B9B821}" type="slidenum">
              <a:rPr lang="ru-RU" smtClean="0"/>
              <a:pPr/>
              <a:t>‹#›</a:t>
            </a:fld>
            <a:endParaRPr lang="ru-RU"/>
          </a:p>
        </p:txBody>
      </p:sp>
    </p:spTree>
    <p:extLst>
      <p:ext uri="{BB962C8B-B14F-4D97-AF65-F5344CB8AC3E}">
        <p14:creationId xmlns:p14="http://schemas.microsoft.com/office/powerpoint/2010/main" val="29626359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Образ слайда 1"/>
          <p:cNvSpPr>
            <a:spLocks noGrp="1" noRot="1" noChangeAspect="1" noTextEdit="1"/>
          </p:cNvSpPr>
          <p:nvPr>
            <p:ph type="sldImg"/>
          </p:nvPr>
        </p:nvSpPr>
        <p:spPr bwMode="auto">
          <a:xfrm>
            <a:off x="80963" y="741363"/>
            <a:ext cx="6573837" cy="3698875"/>
          </a:xfrm>
          <a:noFill/>
          <a:ln>
            <a:solidFill>
              <a:srgbClr val="000000"/>
            </a:solidFill>
            <a:miter lim="800000"/>
            <a:headEnd/>
            <a:tailEnd/>
          </a:ln>
        </p:spPr>
      </p:sp>
      <p:sp>
        <p:nvSpPr>
          <p:cNvPr id="10243" name="Заметки 2"/>
          <p:cNvSpPr>
            <a:spLocks noGrp="1"/>
          </p:cNvSpPr>
          <p:nvPr>
            <p:ph type="body" idx="1"/>
          </p:nvPr>
        </p:nvSpPr>
        <p:spPr bwMode="auto">
          <a:noFill/>
        </p:spPr>
        <p:txBody>
          <a:bodyPr/>
          <a:lstStyle/>
          <a:p>
            <a:endParaRPr lang="ru-RU" altLang="ru-RU" dirty="0"/>
          </a:p>
        </p:txBody>
      </p:sp>
    </p:spTree>
    <p:extLst>
      <p:ext uri="{BB962C8B-B14F-4D97-AF65-F5344CB8AC3E}">
        <p14:creationId xmlns:p14="http://schemas.microsoft.com/office/powerpoint/2010/main" val="4153166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a:xfrm>
            <a:off x="8737600" y="6453337"/>
            <a:ext cx="2844800" cy="365125"/>
          </a:xfrm>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828861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003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28213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30882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5041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r>
              <a:rPr lang="ru-RU">
                <a:solidFill>
                  <a:prstClr val="black">
                    <a:tint val="75000"/>
                  </a:prstClr>
                </a:solidFill>
              </a:rPr>
              <a:t>01.09.2016</a:t>
            </a: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39349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r>
              <a:rPr lang="ru-RU">
                <a:solidFill>
                  <a:prstClr val="black">
                    <a:tint val="75000"/>
                  </a:prstClr>
                </a:solidFill>
              </a:rPr>
              <a:t>01.09.2016</a:t>
            </a: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95506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r>
              <a:rPr lang="ru-RU">
                <a:solidFill>
                  <a:prstClr val="black">
                    <a:tint val="75000"/>
                  </a:prstClr>
                </a:solidFill>
              </a:rPr>
              <a:t>01.09.2016</a:t>
            </a: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59660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r>
              <a:rPr lang="ru-RU">
                <a:solidFill>
                  <a:prstClr val="black">
                    <a:tint val="75000"/>
                  </a:prstClr>
                </a:solidFill>
              </a:rPr>
              <a:t>01.09.2016</a:t>
            </a: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41632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r>
              <a:rPr lang="ru-RU">
                <a:solidFill>
                  <a:prstClr val="black">
                    <a:tint val="75000"/>
                  </a:prstClr>
                </a:solidFill>
              </a:rPr>
              <a:t>01.09.2016</a:t>
            </a: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68907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r>
              <a:rPr lang="ru-RU">
                <a:solidFill>
                  <a:prstClr val="black">
                    <a:tint val="75000"/>
                  </a:prstClr>
                </a:solidFill>
              </a:rPr>
              <a:t>01.09.2016</a:t>
            </a: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59019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ru-RU">
                <a:solidFill>
                  <a:prstClr val="black">
                    <a:tint val="75000"/>
                  </a:prstClr>
                </a:solidFill>
              </a:rPr>
              <a:t>01.09.2016</a:t>
            </a:r>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639252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479376" y="1700808"/>
            <a:ext cx="11305256" cy="3079954"/>
          </a:xfrm>
          <a:prstGeom prst="rect">
            <a:avLst/>
          </a:prstGeom>
          <a:solidFill>
            <a:srgbClr val="F2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Заголовок 1"/>
          <p:cNvSpPr>
            <a:spLocks noGrp="1"/>
          </p:cNvSpPr>
          <p:nvPr>
            <p:ph type="ctrTitle"/>
          </p:nvPr>
        </p:nvSpPr>
        <p:spPr>
          <a:xfrm>
            <a:off x="839415" y="1839855"/>
            <a:ext cx="10585175" cy="2801860"/>
          </a:xfrm>
        </p:spPr>
        <p:txBody>
          <a:bodyPr vert="horz" wrap="square" lIns="91440" tIns="45720" rIns="91440" bIns="45720" numCol="1" rtlCol="0" anchor="ctr" anchorCtr="0" compatLnSpc="1">
            <a:prstTxWarp prst="textNoShape">
              <a:avLst/>
            </a:prstTxWarp>
            <a:noAutofit/>
          </a:bodyPr>
          <a:lstStyle/>
          <a:p>
            <a:pPr>
              <a:tabLst>
                <a:tab pos="3406775" algn="l"/>
              </a:tabLst>
            </a:pPr>
            <a:r>
              <a:rPr lang="en-US" sz="3200" b="1" spc="120" dirty="0">
                <a:solidFill>
                  <a:srgbClr val="3B3D79"/>
                </a:solidFill>
                <a:latin typeface="Arial" panose="020B0604020202020204" pitchFamily="34" charset="0"/>
                <a:ea typeface="+mn-ea"/>
                <a:cs typeface="Arial" panose="020B0604020202020204" pitchFamily="34" charset="0"/>
              </a:rPr>
              <a:t>REPORT FOR THE 1</a:t>
            </a:r>
            <a:r>
              <a:rPr lang="en-US" sz="3200" b="1" spc="120" baseline="30000" dirty="0">
                <a:solidFill>
                  <a:srgbClr val="3B3D79"/>
                </a:solidFill>
                <a:latin typeface="Arial" panose="020B0604020202020204" pitchFamily="34" charset="0"/>
                <a:ea typeface="+mn-ea"/>
                <a:cs typeface="Arial" panose="020B0604020202020204" pitchFamily="34" charset="0"/>
              </a:rPr>
              <a:t>st</a:t>
            </a:r>
            <a:r>
              <a:rPr lang="en-US" sz="3200" b="1" spc="120" dirty="0">
                <a:solidFill>
                  <a:srgbClr val="3B3D79"/>
                </a:solidFill>
                <a:latin typeface="Arial" panose="020B0604020202020204" pitchFamily="34" charset="0"/>
                <a:ea typeface="+mn-ea"/>
                <a:cs typeface="Arial" panose="020B0604020202020204" pitchFamily="34" charset="0"/>
              </a:rPr>
              <a:t> HALF OF THE YEAR 2022 ON THE OPERATIONS OF MUNAITAS NWPC LLP</a:t>
            </a:r>
            <a:br>
              <a:rPr lang="en-US" sz="3200" b="1" spc="120" dirty="0">
                <a:solidFill>
                  <a:srgbClr val="3B3D79"/>
                </a:solidFill>
                <a:latin typeface="Arial" panose="020B0604020202020204" pitchFamily="34" charset="0"/>
                <a:ea typeface="+mn-ea"/>
                <a:cs typeface="Arial" panose="020B0604020202020204" pitchFamily="34" charset="0"/>
              </a:rPr>
            </a:br>
            <a:r>
              <a:rPr lang="en-US" sz="3200" b="1" spc="120" dirty="0">
                <a:solidFill>
                  <a:srgbClr val="3B3D79"/>
                </a:solidFill>
                <a:latin typeface="Arial" panose="020B0604020202020204" pitchFamily="34" charset="0"/>
                <a:ea typeface="+mn-ea"/>
                <a:cs typeface="Arial" panose="020B0604020202020204" pitchFamily="34" charset="0"/>
              </a:rPr>
              <a:t>FOR THE PROVISION OF REGULATED SERVICES</a:t>
            </a:r>
            <a:endParaRPr lang="ru-RU" altLang="ru-RU" sz="2800" i="1" spc="120" dirty="0">
              <a:solidFill>
                <a:srgbClr val="3B3D79"/>
              </a:solidFill>
              <a:latin typeface="PT Sans" panose="020B0503020203020204" pitchFamily="34" charset="-52"/>
              <a:ea typeface="+mn-ea"/>
              <a:cs typeface="Arial" charset="0"/>
            </a:endParaRPr>
          </a:p>
        </p:txBody>
      </p:sp>
      <p:pic>
        <p:nvPicPr>
          <p:cNvPr id="10" name="Рисунок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 name="TextBox 1"/>
          <p:cNvSpPr txBox="1"/>
          <p:nvPr/>
        </p:nvSpPr>
        <p:spPr>
          <a:xfrm>
            <a:off x="4115779" y="6112911"/>
            <a:ext cx="4032448" cy="307777"/>
          </a:xfrm>
          <a:prstGeom prst="rect">
            <a:avLst/>
          </a:prstGeom>
          <a:noFill/>
        </p:spPr>
        <p:txBody>
          <a:bodyPr wrap="square" rtlCol="0">
            <a:spAutoFit/>
          </a:bodyPr>
          <a:lstStyle/>
          <a:p>
            <a:pPr algn="ctr"/>
            <a:r>
              <a:rPr lang="en-US" sz="1400" b="1" dirty="0">
                <a:solidFill>
                  <a:srgbClr val="2E3279"/>
                </a:solidFill>
                <a:latin typeface="Arial" panose="020B0604020202020204" pitchFamily="34" charset="0"/>
                <a:cs typeface="Arial" panose="020B0604020202020204" pitchFamily="34" charset="0"/>
              </a:rPr>
              <a:t>Almaty</a:t>
            </a:r>
            <a:r>
              <a:rPr lang="ru-RU" sz="1400" b="1" dirty="0">
                <a:solidFill>
                  <a:srgbClr val="2E3279"/>
                </a:solidFill>
                <a:latin typeface="Arial" panose="020B0604020202020204" pitchFamily="34" charset="0"/>
                <a:cs typeface="Arial" panose="020B0604020202020204" pitchFamily="34" charset="0"/>
              </a:rPr>
              <a:t>, 2022</a:t>
            </a:r>
          </a:p>
        </p:txBody>
      </p:sp>
    </p:spTree>
    <p:extLst>
      <p:ext uri="{BB962C8B-B14F-4D97-AF65-F5344CB8AC3E}">
        <p14:creationId xmlns:p14="http://schemas.microsoft.com/office/powerpoint/2010/main" val="58182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4"/>
          <p:cNvSpPr/>
          <p:nvPr/>
        </p:nvSpPr>
        <p:spPr>
          <a:xfrm>
            <a:off x="1046953" y="1700808"/>
            <a:ext cx="381743" cy="405045"/>
          </a:xfrm>
          <a:prstGeom prst="ellipse">
            <a:avLst/>
          </a:prstGeom>
          <a:solidFill>
            <a:srgbClr val="2E3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Arial" panose="020B0604020202020204" pitchFamily="34" charset="0"/>
                <a:cs typeface="Arial" panose="020B0604020202020204" pitchFamily="34" charset="0"/>
              </a:rPr>
              <a:t>1</a:t>
            </a:r>
            <a:endParaRPr lang="en-US" dirty="0">
              <a:latin typeface="Arial" panose="020B0604020202020204" pitchFamily="34" charset="0"/>
              <a:cs typeface="Arial" panose="020B0604020202020204" pitchFamily="34" charset="0"/>
            </a:endParaRPr>
          </a:p>
        </p:txBody>
      </p:sp>
      <p:sp>
        <p:nvSpPr>
          <p:cNvPr id="30" name="TextBox 29"/>
          <p:cNvSpPr txBox="1"/>
          <p:nvPr/>
        </p:nvSpPr>
        <p:spPr>
          <a:xfrm>
            <a:off x="1535034" y="2405499"/>
            <a:ext cx="9449288" cy="369332"/>
          </a:xfrm>
          <a:prstGeom prst="rect">
            <a:avLst/>
          </a:prstGeom>
          <a:noFill/>
        </p:spPr>
        <p:txBody>
          <a:bodyPr wrap="square" rtlCol="0" anchor="ctr">
            <a:spAutoFit/>
          </a:bodyPr>
          <a:lstStyle/>
          <a:p>
            <a:pPr algn="just">
              <a:tabLst>
                <a:tab pos="303967" algn="l"/>
                <a:tab pos="354687" algn="l"/>
              </a:tabLst>
            </a:pPr>
            <a:r>
              <a:rPr lang="en-US" altLang="ru-RU" dirty="0">
                <a:solidFill>
                  <a:srgbClr val="000000"/>
                </a:solidFill>
                <a:latin typeface="Arial" panose="020B0604020202020204" pitchFamily="34" charset="0"/>
                <a:cs typeface="Arial" panose="020B0604020202020204" pitchFamily="34" charset="0"/>
              </a:rPr>
              <a:t>Completion of the Reverse Project facilities construction</a:t>
            </a:r>
            <a:r>
              <a:rPr lang="ru-RU" dirty="0">
                <a:latin typeface="Arial" panose="020B0604020202020204" pitchFamily="34" charset="0"/>
                <a:ea typeface="Calibri"/>
                <a:cs typeface="Arial" panose="020B0604020202020204" pitchFamily="34" charset="0"/>
              </a:rPr>
              <a:t>.</a:t>
            </a:r>
            <a:endParaRPr lang="ru-RU" dirty="0">
              <a:latin typeface="Arial" panose="020B0604020202020204" pitchFamily="34" charset="0"/>
              <a:ea typeface="Times New Roman"/>
              <a:cs typeface="Arial" panose="020B0604020202020204" pitchFamily="34" charset="0"/>
            </a:endParaRPr>
          </a:p>
        </p:txBody>
      </p:sp>
      <p:sp>
        <p:nvSpPr>
          <p:cNvPr id="35" name="Oval 4"/>
          <p:cNvSpPr/>
          <p:nvPr/>
        </p:nvSpPr>
        <p:spPr>
          <a:xfrm>
            <a:off x="1044780" y="2420888"/>
            <a:ext cx="381743" cy="357888"/>
          </a:xfrm>
          <a:prstGeom prst="ellipse">
            <a:avLst/>
          </a:prstGeom>
          <a:solidFill>
            <a:srgbClr val="2E3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Arial" panose="020B0604020202020204" pitchFamily="34" charset="0"/>
                <a:cs typeface="Arial" panose="020B0604020202020204" pitchFamily="34" charset="0"/>
              </a:rPr>
              <a:t>2</a:t>
            </a:r>
          </a:p>
        </p:txBody>
      </p:sp>
      <p:sp>
        <p:nvSpPr>
          <p:cNvPr id="16" name="Номер слайда 3">
            <a:extLst>
              <a:ext uri="{FF2B5EF4-FFF2-40B4-BE49-F238E27FC236}">
                <a16:creationId xmlns:a16="http://schemas.microsoft.com/office/drawing/2014/main" id="{D25C1109-39DA-4CCC-9B98-5B3D4BD644B4}"/>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10</a:t>
            </a:fld>
            <a:endParaRPr lang="ru-RU" dirty="0"/>
          </a:p>
        </p:txBody>
      </p:sp>
      <p:sp>
        <p:nvSpPr>
          <p:cNvPr id="18" name="TextBox 17">
            <a:extLst>
              <a:ext uri="{FF2B5EF4-FFF2-40B4-BE49-F238E27FC236}">
                <a16:creationId xmlns:a16="http://schemas.microsoft.com/office/drawing/2014/main" id="{89E51889-35A5-4CC2-8DD0-1758C66EFFBD}"/>
              </a:ext>
            </a:extLst>
          </p:cNvPr>
          <p:cNvSpPr txBox="1"/>
          <p:nvPr/>
        </p:nvSpPr>
        <p:spPr>
          <a:xfrm>
            <a:off x="1522780" y="1736707"/>
            <a:ext cx="10225484" cy="313932"/>
          </a:xfrm>
          <a:prstGeom prst="rect">
            <a:avLst/>
          </a:prstGeom>
          <a:noFill/>
        </p:spPr>
        <p:txBody>
          <a:bodyPr wrap="square" rtlCol="0" anchor="ctr">
            <a:spAutoFit/>
          </a:bodyPr>
          <a:lstStyle/>
          <a:p>
            <a:pPr algn="just">
              <a:lnSpc>
                <a:spcPct val="80000"/>
              </a:lnSpc>
              <a:spcBef>
                <a:spcPts val="0"/>
              </a:spcBef>
              <a:defRPr/>
            </a:pPr>
            <a:r>
              <a:rPr lang="en-US" altLang="ru-RU" dirty="0">
                <a:solidFill>
                  <a:srgbClr val="000000"/>
                </a:solidFill>
                <a:latin typeface="Arial" panose="020B0604020202020204" pitchFamily="34" charset="0"/>
                <a:cs typeface="Arial" panose="020B0604020202020204" pitchFamily="34" charset="0"/>
              </a:rPr>
              <a:t>Ensuring safe and uninterrupted transportation of oil through </a:t>
            </a:r>
            <a:r>
              <a:rPr lang="en-US" altLang="ru-RU" dirty="0" err="1">
                <a:solidFill>
                  <a:srgbClr val="000000"/>
                </a:solidFill>
                <a:latin typeface="Arial" panose="020B0604020202020204" pitchFamily="34" charset="0"/>
                <a:cs typeface="Arial" panose="020B0604020202020204" pitchFamily="34" charset="0"/>
              </a:rPr>
              <a:t>Kenkiyak</a:t>
            </a:r>
            <a:r>
              <a:rPr lang="en-US" altLang="ru-RU" dirty="0">
                <a:solidFill>
                  <a:srgbClr val="000000"/>
                </a:solidFill>
                <a:latin typeface="Arial" panose="020B0604020202020204" pitchFamily="34" charset="0"/>
                <a:cs typeface="Arial" panose="020B0604020202020204" pitchFamily="34" charset="0"/>
              </a:rPr>
              <a:t>-Atyrau trunk oil pipeline</a:t>
            </a:r>
            <a:r>
              <a:rPr lang="ru-RU" altLang="ru-RU" dirty="0">
                <a:solidFill>
                  <a:srgbClr val="000000"/>
                </a:solidFill>
                <a:latin typeface="Arial" panose="020B0604020202020204" pitchFamily="34" charset="0"/>
                <a:cs typeface="Arial" panose="020B0604020202020204" pitchFamily="34" charset="0"/>
              </a:rPr>
              <a:t>;</a:t>
            </a:r>
          </a:p>
        </p:txBody>
      </p:sp>
      <p:pic>
        <p:nvPicPr>
          <p:cNvPr id="2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6" name="Рисунок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9" name="TextBox 28">
            <a:extLst>
              <a:ext uri="{FF2B5EF4-FFF2-40B4-BE49-F238E27FC236}">
                <a16:creationId xmlns:a16="http://schemas.microsoft.com/office/drawing/2014/main" id="{08C34216-4E93-440F-9936-131A3C5F14DC}"/>
              </a:ext>
            </a:extLst>
          </p:cNvPr>
          <p:cNvSpPr txBox="1"/>
          <p:nvPr/>
        </p:nvSpPr>
        <p:spPr>
          <a:xfrm>
            <a:off x="2118547" y="269694"/>
            <a:ext cx="7992888"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Tasks for the year 2022</a:t>
            </a:r>
            <a:endParaRPr lang="ru-RU" b="1" spc="120" dirty="0">
              <a:solidFill>
                <a:srgbClr val="37457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4964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Номер слайда 3">
            <a:extLst>
              <a:ext uri="{FF2B5EF4-FFF2-40B4-BE49-F238E27FC236}">
                <a16:creationId xmlns:a16="http://schemas.microsoft.com/office/drawing/2014/main" id="{D25C1109-39DA-4CCC-9B98-5B3D4BD644B4}"/>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11</a:t>
            </a:fld>
            <a:endParaRPr lang="ru-RU" dirty="0"/>
          </a:p>
        </p:txBody>
      </p:sp>
      <p:pic>
        <p:nvPicPr>
          <p:cNvPr id="2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6" name="Рисунок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6" name="Rectangle 3"/>
          <p:cNvSpPr txBox="1">
            <a:spLocks noChangeArrowheads="1"/>
          </p:cNvSpPr>
          <p:nvPr/>
        </p:nvSpPr>
        <p:spPr>
          <a:xfrm>
            <a:off x="479376" y="2780928"/>
            <a:ext cx="11028734" cy="75408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ctr">
              <a:lnSpc>
                <a:spcPct val="80000"/>
              </a:lnSpc>
              <a:spcBef>
                <a:spcPct val="0"/>
              </a:spcBef>
              <a:buNone/>
            </a:pPr>
            <a:r>
              <a:rPr lang="en-US" altLang="ru-RU" sz="4400" b="1" dirty="0">
                <a:solidFill>
                  <a:srgbClr val="000000"/>
                </a:solidFill>
                <a:latin typeface="Arial" panose="020B0604020202020204" pitchFamily="34" charset="0"/>
                <a:cs typeface="Arial" panose="020B0604020202020204" pitchFamily="34" charset="0"/>
              </a:rPr>
              <a:t>Thanks for attention</a:t>
            </a:r>
            <a:r>
              <a:rPr lang="ru-RU" altLang="ru-RU" sz="4400" b="1" dirty="0">
                <a:solidFill>
                  <a:srgbClr val="000000"/>
                </a:solidFill>
                <a:latin typeface="Arial" panose="020B0604020202020204" pitchFamily="34" charset="0"/>
                <a:cs typeface="Arial" panose="020B0604020202020204" pitchFamily="34" charset="0"/>
              </a:rPr>
              <a:t>!</a:t>
            </a:r>
            <a:endParaRPr lang="ru-RU" altLang="ru-RU" sz="4400" dirty="0">
              <a:solidFill>
                <a:srgbClr val="000000"/>
              </a:solidFill>
              <a:latin typeface="Arial" panose="020B0604020202020204" pitchFamily="34" charset="0"/>
              <a:cs typeface="Arial" panose="020B0604020202020204" pitchFamily="34" charset="0"/>
            </a:endParaRPr>
          </a:p>
          <a:p>
            <a:pPr indent="0" algn="just">
              <a:lnSpc>
                <a:spcPct val="80000"/>
              </a:lnSpc>
              <a:spcBef>
                <a:spcPts val="0"/>
              </a:spcBef>
              <a:buFontTx/>
              <a:buNone/>
              <a:defRPr/>
            </a:pPr>
            <a:endParaRPr lang="ru-RU" altLang="ru-RU"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219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938170" y="6425480"/>
            <a:ext cx="485775" cy="300082"/>
          </a:xfrm>
          <a:prstGeom prst="rect">
            <a:avLst/>
          </a:prstGeom>
          <a:noFill/>
        </p:spPr>
        <p:txBody>
          <a:bodyPr wrap="square" rtlCol="0">
            <a:spAutoFit/>
          </a:bodyPr>
          <a:lstStyle/>
          <a:p>
            <a:pPr algn="ctr"/>
            <a:r>
              <a:rPr lang="ru-RU" sz="1350" b="1" spc="-113" dirty="0">
                <a:solidFill>
                  <a:schemeClr val="bg1"/>
                </a:solidFill>
                <a:latin typeface="Arial" panose="020B0604020202020204" pitchFamily="34" charset="0"/>
                <a:cs typeface="Arial" panose="020B0604020202020204" pitchFamily="34" charset="0"/>
              </a:rPr>
              <a:t>3</a:t>
            </a:r>
          </a:p>
        </p:txBody>
      </p:sp>
      <p:sp>
        <p:nvSpPr>
          <p:cNvPr id="19" name="Номер слайда 3">
            <a:extLst>
              <a:ext uri="{FF2B5EF4-FFF2-40B4-BE49-F238E27FC236}">
                <a16:creationId xmlns:a16="http://schemas.microsoft.com/office/drawing/2014/main" id="{C904D314-BEE9-457F-873B-EA5A9F4B2270}"/>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2</a:t>
            </a:fld>
            <a:endParaRPr lang="ru-RU" dirty="0"/>
          </a:p>
        </p:txBody>
      </p:sp>
      <p:pic>
        <p:nvPicPr>
          <p:cNvPr id="17"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3" name="Рисунок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9" name="TextBox 28">
            <a:extLst>
              <a:ext uri="{FF2B5EF4-FFF2-40B4-BE49-F238E27FC236}">
                <a16:creationId xmlns:a16="http://schemas.microsoft.com/office/drawing/2014/main" id="{08C34216-4E93-440F-9936-131A3C5F14DC}"/>
              </a:ext>
            </a:extLst>
          </p:cNvPr>
          <p:cNvSpPr txBox="1"/>
          <p:nvPr/>
        </p:nvSpPr>
        <p:spPr>
          <a:xfrm>
            <a:off x="2326904" y="284975"/>
            <a:ext cx="7056784"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General information</a:t>
            </a:r>
            <a:endParaRPr lang="ru-RU" b="1" spc="120" dirty="0">
              <a:solidFill>
                <a:srgbClr val="374579"/>
              </a:solidFill>
              <a:latin typeface="Arial" panose="020B0604020202020204" pitchFamily="34" charset="0"/>
              <a:cs typeface="Arial" panose="020B0604020202020204" pitchFamily="34" charset="0"/>
            </a:endParaRPr>
          </a:p>
        </p:txBody>
      </p:sp>
      <p:sp>
        <p:nvSpPr>
          <p:cNvPr id="30" name="Rectangle 3"/>
          <p:cNvSpPr txBox="1">
            <a:spLocks noChangeArrowheads="1"/>
          </p:cNvSpPr>
          <p:nvPr/>
        </p:nvSpPr>
        <p:spPr>
          <a:xfrm>
            <a:off x="441785" y="1193695"/>
            <a:ext cx="11305256" cy="2201849"/>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Tx/>
              <a:buNone/>
              <a:defRPr/>
            </a:pPr>
            <a:r>
              <a:rPr lang="en-US" altLang="ru-RU" sz="1400" b="1" dirty="0">
                <a:latin typeface="Arial" panose="020B0604020202020204" pitchFamily="34" charset="0"/>
                <a:cs typeface="Arial" panose="020B0604020202020204" pitchFamily="34" charset="0"/>
              </a:rPr>
              <a:t>On December 11, 2001, </a:t>
            </a:r>
            <a:r>
              <a:rPr lang="en-US" altLang="ru-RU" sz="1400" dirty="0" err="1">
                <a:latin typeface="Arial" panose="020B0604020202020204" pitchFamily="34" charset="0"/>
                <a:cs typeface="Arial" panose="020B0604020202020204" pitchFamily="34" charset="0"/>
              </a:rPr>
              <a:t>MunaiTas</a:t>
            </a:r>
            <a:r>
              <a:rPr lang="en-US" altLang="ru-RU" sz="1400" dirty="0">
                <a:latin typeface="Arial" panose="020B0604020202020204" pitchFamily="34" charset="0"/>
                <a:cs typeface="Arial" panose="020B0604020202020204" pitchFamily="34" charset="0"/>
              </a:rPr>
              <a:t> North-West Pipeline Company JSC was established.</a:t>
            </a:r>
          </a:p>
          <a:p>
            <a:pPr marL="0" indent="0" algn="just">
              <a:lnSpc>
                <a:spcPct val="80000"/>
              </a:lnSpc>
              <a:buNone/>
              <a:defRPr/>
            </a:pPr>
            <a:endParaRPr lang="ru-RU" altLang="ru-RU" sz="1400" dirty="0">
              <a:latin typeface="Arial" panose="020B0604020202020204" pitchFamily="34" charset="0"/>
              <a:cs typeface="Arial" panose="020B0604020202020204" pitchFamily="34" charset="0"/>
            </a:endParaRPr>
          </a:p>
          <a:p>
            <a:pPr marL="0" indent="0" algn="just">
              <a:lnSpc>
                <a:spcPct val="80000"/>
              </a:lnSpc>
              <a:buFontTx/>
              <a:buNone/>
              <a:defRPr/>
            </a:pPr>
            <a:r>
              <a:rPr lang="en-US" altLang="ru-RU" sz="1400" dirty="0">
                <a:latin typeface="Arial" panose="020B0604020202020204" pitchFamily="34" charset="0"/>
                <a:cs typeface="Arial" panose="020B0604020202020204" pitchFamily="34" charset="0"/>
              </a:rPr>
              <a:t>Since January 2004, the company </a:t>
            </a:r>
            <a:r>
              <a:rPr lang="en-US" altLang="ru-RU" sz="1400" b="1" dirty="0">
                <a:latin typeface="Arial" panose="020B0604020202020204" pitchFamily="34" charset="0"/>
                <a:cs typeface="Arial" panose="020B0604020202020204" pitchFamily="34" charset="0"/>
              </a:rPr>
              <a:t>has been included in the State Register of Natural Monopoly Entities</a:t>
            </a:r>
            <a:r>
              <a:rPr lang="en-US" altLang="ru-RU" sz="1400" dirty="0">
                <a:latin typeface="Arial" panose="020B0604020202020204" pitchFamily="34" charset="0"/>
                <a:cs typeface="Arial" panose="020B0604020202020204" pitchFamily="34" charset="0"/>
              </a:rPr>
              <a:t> of the Republic of Kazakhstan.</a:t>
            </a:r>
          </a:p>
          <a:p>
            <a:pPr marL="0" indent="0" algn="just">
              <a:lnSpc>
                <a:spcPct val="80000"/>
              </a:lnSpc>
              <a:buFontTx/>
              <a:buNone/>
              <a:defRPr/>
            </a:pPr>
            <a:endParaRPr lang="ru-RU" altLang="ru-RU" sz="1400" dirty="0">
              <a:latin typeface="Arial" panose="020B0604020202020204" pitchFamily="34" charset="0"/>
              <a:cs typeface="Arial" panose="020B0604020202020204" pitchFamily="34" charset="0"/>
            </a:endParaRPr>
          </a:p>
          <a:p>
            <a:pPr marL="0" indent="0" algn="just">
              <a:buFontTx/>
              <a:buNone/>
              <a:defRPr/>
            </a:pPr>
            <a:r>
              <a:rPr lang="en-US" sz="1400" b="1" dirty="0">
                <a:latin typeface="Arial" panose="020B0604020202020204" pitchFamily="34" charset="0"/>
                <a:cs typeface="Arial" panose="020B0604020202020204" pitchFamily="34" charset="0"/>
              </a:rPr>
              <a:t>On July 24, 2018, </a:t>
            </a:r>
            <a:r>
              <a:rPr lang="en-US" sz="1400" dirty="0" err="1">
                <a:latin typeface="Arial" panose="020B0604020202020204" pitchFamily="34" charset="0"/>
                <a:cs typeface="Arial" panose="020B0604020202020204" pitchFamily="34" charset="0"/>
              </a:rPr>
              <a:t>MunaiTas</a:t>
            </a:r>
            <a:r>
              <a:rPr lang="en-US" sz="1400" dirty="0">
                <a:latin typeface="Arial" panose="020B0604020202020204" pitchFamily="34" charset="0"/>
                <a:cs typeface="Arial" panose="020B0604020202020204" pitchFamily="34" charset="0"/>
              </a:rPr>
              <a:t> North-West Pipeline Company JSC </a:t>
            </a:r>
            <a:r>
              <a:rPr lang="en-US" sz="1400" b="1" dirty="0">
                <a:latin typeface="Arial" panose="020B0604020202020204" pitchFamily="34" charset="0"/>
                <a:cs typeface="Arial" panose="020B0604020202020204" pitchFamily="34" charset="0"/>
              </a:rPr>
              <a:t>was transformed </a:t>
            </a:r>
            <a:r>
              <a:rPr lang="en-US" sz="1400" dirty="0">
                <a:latin typeface="Arial" panose="020B0604020202020204" pitchFamily="34" charset="0"/>
                <a:cs typeface="Arial" panose="020B0604020202020204" pitchFamily="34" charset="0"/>
              </a:rPr>
              <a:t>into </a:t>
            </a:r>
            <a:r>
              <a:rPr lang="en-US" sz="1400" dirty="0" err="1">
                <a:latin typeface="Arial" panose="020B0604020202020204" pitchFamily="34" charset="0"/>
                <a:cs typeface="Arial" panose="020B0604020202020204" pitchFamily="34" charset="0"/>
              </a:rPr>
              <a:t>MunaiTas</a:t>
            </a:r>
            <a:r>
              <a:rPr lang="en-US" sz="1400" dirty="0">
                <a:latin typeface="Arial" panose="020B0604020202020204" pitchFamily="34" charset="0"/>
                <a:cs typeface="Arial" panose="020B0604020202020204" pitchFamily="34" charset="0"/>
              </a:rPr>
              <a:t> North-West Pipeline Company Limited Liability Partnership.</a:t>
            </a:r>
          </a:p>
          <a:p>
            <a:pPr marL="0" indent="0" algn="just">
              <a:lnSpc>
                <a:spcPct val="80000"/>
              </a:lnSpc>
              <a:buFontTx/>
              <a:buNone/>
              <a:defRPr/>
            </a:pPr>
            <a:endParaRPr lang="ru-RU" altLang="ru-RU" sz="1400" dirty="0">
              <a:latin typeface="Arial" panose="020B0604020202020204" pitchFamily="34" charset="0"/>
              <a:cs typeface="Arial" panose="020B0604020202020204" pitchFamily="34" charset="0"/>
            </a:endParaRPr>
          </a:p>
          <a:p>
            <a:pPr marL="0" indent="0" algn="just">
              <a:lnSpc>
                <a:spcPct val="80000"/>
              </a:lnSpc>
              <a:buFontTx/>
              <a:buNone/>
              <a:defRPr/>
            </a:pPr>
            <a:r>
              <a:rPr lang="en-US" altLang="ru-RU" sz="1400" b="1" dirty="0">
                <a:latin typeface="Arial" panose="020B0604020202020204" pitchFamily="34" charset="0"/>
                <a:cs typeface="Arial" panose="020B0604020202020204" pitchFamily="34" charset="0"/>
              </a:rPr>
              <a:t>The Participants of the Partnership </a:t>
            </a:r>
            <a:r>
              <a:rPr lang="en-US" altLang="ru-RU" sz="1400" dirty="0">
                <a:latin typeface="Arial" panose="020B0604020202020204" pitchFamily="34" charset="0"/>
                <a:cs typeface="Arial" panose="020B0604020202020204" pitchFamily="34" charset="0"/>
              </a:rPr>
              <a:t>are</a:t>
            </a:r>
            <a:r>
              <a:rPr lang="ru-RU" altLang="ru-RU" sz="1400" dirty="0">
                <a:latin typeface="Arial" panose="020B0604020202020204" pitchFamily="34" charset="0"/>
                <a:cs typeface="Arial" panose="020B0604020202020204" pitchFamily="34" charset="0"/>
              </a:rPr>
              <a:t>:</a:t>
            </a:r>
          </a:p>
          <a:p>
            <a:pPr marL="0" indent="0" algn="just">
              <a:lnSpc>
                <a:spcPct val="80000"/>
              </a:lnSpc>
              <a:buFont typeface="Times New Roman" pitchFamily="18" charset="0"/>
              <a:buChar char="−"/>
              <a:defRPr/>
            </a:pPr>
            <a:r>
              <a:rPr lang="ru-RU" altLang="ru-RU" sz="1400" dirty="0">
                <a:latin typeface="Arial" panose="020B0604020202020204" pitchFamily="34" charset="0"/>
                <a:cs typeface="Arial" panose="020B0604020202020204" pitchFamily="34" charset="0"/>
              </a:rPr>
              <a:t>     </a:t>
            </a:r>
            <a:r>
              <a:rPr lang="en-US" altLang="ru-RU" sz="1400" dirty="0" err="1">
                <a:latin typeface="Arial" panose="020B0604020202020204" pitchFamily="34" charset="0"/>
                <a:cs typeface="Arial" panose="020B0604020202020204" pitchFamily="34" charset="0"/>
              </a:rPr>
              <a:t>KazTransOil</a:t>
            </a:r>
            <a:r>
              <a:rPr lang="en-US" altLang="ru-RU" sz="1400" dirty="0">
                <a:latin typeface="Arial" panose="020B0604020202020204" pitchFamily="34" charset="0"/>
                <a:cs typeface="Arial" panose="020B0604020202020204" pitchFamily="34" charset="0"/>
              </a:rPr>
              <a:t> JSC</a:t>
            </a:r>
            <a:r>
              <a:rPr lang="ru-RU" altLang="ru-RU" sz="1400" dirty="0">
                <a:latin typeface="Arial" panose="020B0604020202020204" pitchFamily="34" charset="0"/>
                <a:cs typeface="Arial" panose="020B0604020202020204" pitchFamily="34" charset="0"/>
              </a:rPr>
              <a:t> (51%);</a:t>
            </a:r>
          </a:p>
          <a:p>
            <a:pPr marL="0" indent="0" algn="just">
              <a:lnSpc>
                <a:spcPct val="80000"/>
              </a:lnSpc>
              <a:buFont typeface="Times New Roman" pitchFamily="18" charset="0"/>
              <a:buChar char="−"/>
              <a:defRPr/>
            </a:pPr>
            <a:r>
              <a:rPr lang="ru-RU" altLang="ru-RU" sz="1400" dirty="0">
                <a:latin typeface="Arial" panose="020B0604020202020204" pitchFamily="34" charset="0"/>
                <a:cs typeface="Arial" panose="020B0604020202020204" pitchFamily="34" charset="0"/>
              </a:rPr>
              <a:t>     </a:t>
            </a:r>
            <a:r>
              <a:rPr lang="en-US" altLang="ru-RU" sz="1400" dirty="0">
                <a:latin typeface="Arial" panose="020B0604020202020204" pitchFamily="34" charset="0"/>
                <a:cs typeface="Arial" panose="020B0604020202020204" pitchFamily="34" charset="0"/>
              </a:rPr>
              <a:t>CNPC Exploration and Development Company Ltd </a:t>
            </a:r>
            <a:r>
              <a:rPr lang="ru-RU" altLang="ru-RU" sz="1400" dirty="0">
                <a:latin typeface="Arial" panose="020B0604020202020204" pitchFamily="34" charset="0"/>
                <a:cs typeface="Arial" panose="020B0604020202020204" pitchFamily="34" charset="0"/>
              </a:rPr>
              <a:t>(</a:t>
            </a:r>
            <a:r>
              <a:rPr lang="en-US" altLang="ru-RU" sz="1400" dirty="0">
                <a:latin typeface="Arial" panose="020B0604020202020204" pitchFamily="34" charset="0"/>
                <a:cs typeface="Arial" panose="020B0604020202020204" pitchFamily="34" charset="0"/>
              </a:rPr>
              <a:t>49</a:t>
            </a:r>
            <a:r>
              <a:rPr lang="ru-RU" altLang="ru-RU" sz="1400" dirty="0">
                <a:latin typeface="Arial" panose="020B0604020202020204" pitchFamily="34" charset="0"/>
                <a:cs typeface="Arial" panose="020B0604020202020204" pitchFamily="34" charset="0"/>
              </a:rPr>
              <a:t>%).</a:t>
            </a:r>
          </a:p>
        </p:txBody>
      </p:sp>
      <p:sp>
        <p:nvSpPr>
          <p:cNvPr id="64" name="Rectangle 3"/>
          <p:cNvSpPr txBox="1">
            <a:spLocks noChangeArrowheads="1"/>
          </p:cNvSpPr>
          <p:nvPr/>
        </p:nvSpPr>
        <p:spPr>
          <a:xfrm>
            <a:off x="390235" y="5658692"/>
            <a:ext cx="11305256" cy="66667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defRPr/>
            </a:pPr>
            <a:endParaRPr lang="ru-RU" altLang="ru-RU" sz="1300" dirty="0">
              <a:latin typeface="Arial" panose="020B0604020202020204" pitchFamily="34" charset="0"/>
              <a:cs typeface="Arial" panose="020B0604020202020204" pitchFamily="34" charset="0"/>
            </a:endParaRPr>
          </a:p>
          <a:p>
            <a:pPr marL="0" indent="0" algn="just">
              <a:buNone/>
              <a:defRPr/>
            </a:pPr>
            <a:r>
              <a:rPr lang="en-US" altLang="ru-RU" sz="1300" dirty="0">
                <a:latin typeface="Arial" panose="020B0604020202020204" pitchFamily="34" charset="0"/>
                <a:cs typeface="Arial" panose="020B0604020202020204" pitchFamily="34" charset="0"/>
              </a:rPr>
              <a:t>The Partnership does not have subsidiaries</a:t>
            </a:r>
            <a:r>
              <a:rPr lang="ru-RU" altLang="ru-RU" sz="1300" dirty="0">
                <a:latin typeface="Arial" panose="020B0604020202020204" pitchFamily="34" charset="0"/>
                <a:cs typeface="Arial" panose="020B0604020202020204" pitchFamily="34" charset="0"/>
              </a:rPr>
              <a:t>.</a:t>
            </a:r>
          </a:p>
          <a:p>
            <a:pPr marL="0" indent="0" algn="just">
              <a:buNone/>
              <a:defRPr/>
            </a:pPr>
            <a:endParaRPr lang="ru-RU" altLang="ru-RU" sz="1300" dirty="0">
              <a:latin typeface="Arial" panose="020B0604020202020204" pitchFamily="34" charset="0"/>
              <a:cs typeface="Arial" panose="020B0604020202020204" pitchFamily="34" charset="0"/>
            </a:endParaRPr>
          </a:p>
        </p:txBody>
      </p:sp>
      <p:grpSp>
        <p:nvGrpSpPr>
          <p:cNvPr id="33" name="Группа 32">
            <a:extLst>
              <a:ext uri="{FF2B5EF4-FFF2-40B4-BE49-F238E27FC236}">
                <a16:creationId xmlns:a16="http://schemas.microsoft.com/office/drawing/2014/main" id="{4444E5E0-A340-9E70-A901-4134BAFBDF2F}"/>
              </a:ext>
            </a:extLst>
          </p:cNvPr>
          <p:cNvGrpSpPr/>
          <p:nvPr/>
        </p:nvGrpSpPr>
        <p:grpSpPr>
          <a:xfrm>
            <a:off x="471564" y="3846193"/>
            <a:ext cx="11223927" cy="1779941"/>
            <a:chOff x="436328" y="3546243"/>
            <a:chExt cx="11223927" cy="1779941"/>
          </a:xfrm>
        </p:grpSpPr>
        <p:sp>
          <p:nvSpPr>
            <p:cNvPr id="34" name="Скругленный прямоугольник 51">
              <a:extLst>
                <a:ext uri="{FF2B5EF4-FFF2-40B4-BE49-F238E27FC236}">
                  <a16:creationId xmlns:a16="http://schemas.microsoft.com/office/drawing/2014/main" id="{4AF359CA-5459-7574-C29A-4218F0D93745}"/>
                </a:ext>
              </a:extLst>
            </p:cNvPr>
            <p:cNvSpPr/>
            <p:nvPr/>
          </p:nvSpPr>
          <p:spPr>
            <a:xfrm>
              <a:off x="9616852" y="3647903"/>
              <a:ext cx="2043403" cy="720080"/>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defPPr>
                <a:defRPr lang="ru-RU"/>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600" b="1" dirty="0">
                  <a:solidFill>
                    <a:schemeClr val="tx1"/>
                  </a:solidFill>
                  <a:effectLst>
                    <a:outerShdw blurRad="50800" dist="38100" dir="2700000" algn="tl" rotWithShape="0">
                      <a:prstClr val="black">
                        <a:alpha val="40000"/>
                      </a:prstClr>
                    </a:outerShdw>
                  </a:effectLst>
                </a:rPr>
                <a:t>PRC Government</a:t>
              </a:r>
              <a:endParaRPr lang="ru-RU" sz="1600" b="1" dirty="0">
                <a:solidFill>
                  <a:schemeClr val="tx1"/>
                </a:solidFill>
                <a:effectLst>
                  <a:outerShdw blurRad="50800" dist="38100" dir="2700000" algn="tl" rotWithShape="0">
                    <a:prstClr val="black">
                      <a:alpha val="40000"/>
                    </a:prstClr>
                  </a:outerShdw>
                </a:effectLst>
              </a:endParaRPr>
            </a:p>
          </p:txBody>
        </p:sp>
        <p:grpSp>
          <p:nvGrpSpPr>
            <p:cNvPr id="35" name="Группа 34">
              <a:extLst>
                <a:ext uri="{FF2B5EF4-FFF2-40B4-BE49-F238E27FC236}">
                  <a16:creationId xmlns:a16="http://schemas.microsoft.com/office/drawing/2014/main" id="{131E4243-F287-6883-3D2E-DC2B5572C908}"/>
                </a:ext>
              </a:extLst>
            </p:cNvPr>
            <p:cNvGrpSpPr/>
            <p:nvPr/>
          </p:nvGrpSpPr>
          <p:grpSpPr>
            <a:xfrm>
              <a:off x="436328" y="3546243"/>
              <a:ext cx="9199325" cy="1779941"/>
              <a:chOff x="436328" y="3546243"/>
              <a:chExt cx="9199325" cy="1779941"/>
            </a:xfrm>
          </p:grpSpPr>
          <p:sp>
            <p:nvSpPr>
              <p:cNvPr id="36" name="Скругленный прямоугольник 46">
                <a:extLst>
                  <a:ext uri="{FF2B5EF4-FFF2-40B4-BE49-F238E27FC236}">
                    <a16:creationId xmlns:a16="http://schemas.microsoft.com/office/drawing/2014/main" id="{17215D49-233B-1B0B-C154-197D362633D5}"/>
                  </a:ext>
                </a:extLst>
              </p:cNvPr>
              <p:cNvSpPr/>
              <p:nvPr/>
            </p:nvSpPr>
            <p:spPr>
              <a:xfrm>
                <a:off x="3202863" y="3647903"/>
                <a:ext cx="2553327" cy="72008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500" b="1" dirty="0">
                    <a:solidFill>
                      <a:schemeClr val="bg1"/>
                    </a:solidFill>
                    <a:effectLst>
                      <a:outerShdw blurRad="50800" dist="38100" dir="2700000" algn="tl" rotWithShape="0">
                        <a:prstClr val="black">
                          <a:alpha val="40000"/>
                        </a:prstClr>
                      </a:outerShdw>
                    </a:effectLst>
                  </a:rPr>
                  <a:t>CNPC Exploration and Development Company Ltd.</a:t>
                </a:r>
                <a:endParaRPr lang="ru-RU" sz="1500" b="1" dirty="0">
                  <a:solidFill>
                    <a:schemeClr val="bg1"/>
                  </a:solidFill>
                  <a:effectLst>
                    <a:outerShdw blurRad="50800" dist="38100" dir="2700000" algn="tl" rotWithShape="0">
                      <a:prstClr val="black">
                        <a:alpha val="40000"/>
                      </a:prstClr>
                    </a:outerShdw>
                  </a:effectLst>
                </a:endParaRPr>
              </a:p>
            </p:txBody>
          </p:sp>
          <p:sp>
            <p:nvSpPr>
              <p:cNvPr id="37" name="Скругленный прямоугольник 52">
                <a:extLst>
                  <a:ext uri="{FF2B5EF4-FFF2-40B4-BE49-F238E27FC236}">
                    <a16:creationId xmlns:a16="http://schemas.microsoft.com/office/drawing/2014/main" id="{BFED4F9B-7CFF-4925-67FF-5A132EF94480}"/>
                  </a:ext>
                </a:extLst>
              </p:cNvPr>
              <p:cNvSpPr/>
              <p:nvPr/>
            </p:nvSpPr>
            <p:spPr>
              <a:xfrm>
                <a:off x="6679020" y="3647903"/>
                <a:ext cx="2043403" cy="720080"/>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defPPr>
                  <a:defRPr lang="ru-RU"/>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600" b="1" dirty="0">
                    <a:solidFill>
                      <a:schemeClr val="tx1"/>
                    </a:solidFill>
                    <a:effectLst>
                      <a:outerShdw blurRad="50800" dist="38100" dir="2700000" algn="tl" rotWithShape="0">
                        <a:prstClr val="black">
                          <a:alpha val="40000"/>
                        </a:prstClr>
                      </a:outerShdw>
                    </a:effectLst>
                  </a:rPr>
                  <a:t>CNPC (PRC</a:t>
                </a:r>
                <a:r>
                  <a:rPr lang="ru-RU" sz="1600" b="1" dirty="0">
                    <a:solidFill>
                      <a:schemeClr val="tx1"/>
                    </a:solidFill>
                    <a:effectLst>
                      <a:outerShdw blurRad="50800" dist="38100" dir="2700000" algn="tl" rotWithShape="0">
                        <a:prstClr val="black">
                          <a:alpha val="40000"/>
                        </a:prstClr>
                      </a:outerShdw>
                    </a:effectLst>
                  </a:rPr>
                  <a:t>)</a:t>
                </a:r>
              </a:p>
            </p:txBody>
          </p:sp>
          <p:sp>
            <p:nvSpPr>
              <p:cNvPr id="38" name="Стрелка вниз 3">
                <a:extLst>
                  <a:ext uri="{FF2B5EF4-FFF2-40B4-BE49-F238E27FC236}">
                    <a16:creationId xmlns:a16="http://schemas.microsoft.com/office/drawing/2014/main" id="{5D2AC344-9B5B-4200-B48D-240D409150D3}"/>
                  </a:ext>
                </a:extLst>
              </p:cNvPr>
              <p:cNvSpPr/>
              <p:nvPr/>
            </p:nvSpPr>
            <p:spPr>
              <a:xfrm rot="5400000">
                <a:off x="8999983" y="3613294"/>
                <a:ext cx="312712" cy="792087"/>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sp>
            <p:nvSpPr>
              <p:cNvPr id="39" name="Скругленный прямоугольник 53">
                <a:extLst>
                  <a:ext uri="{FF2B5EF4-FFF2-40B4-BE49-F238E27FC236}">
                    <a16:creationId xmlns:a16="http://schemas.microsoft.com/office/drawing/2014/main" id="{25A3C518-DA3E-737E-ECC5-27EE7C0CC4D8}"/>
                  </a:ext>
                </a:extLst>
              </p:cNvPr>
              <p:cNvSpPr/>
              <p:nvPr/>
            </p:nvSpPr>
            <p:spPr>
              <a:xfrm>
                <a:off x="537231" y="3660252"/>
                <a:ext cx="2534410" cy="72008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err="1">
                    <a:solidFill>
                      <a:schemeClr val="bg1"/>
                    </a:solidFill>
                    <a:effectLst>
                      <a:outerShdw blurRad="50800" dist="38100" dir="2700000" algn="tl" rotWithShape="0">
                        <a:prstClr val="black">
                          <a:alpha val="40000"/>
                        </a:prstClr>
                      </a:outerShdw>
                    </a:effectLst>
                  </a:rPr>
                  <a:t>KazTransOil</a:t>
                </a:r>
                <a:r>
                  <a:rPr lang="en-US" b="1" dirty="0">
                    <a:solidFill>
                      <a:schemeClr val="bg1"/>
                    </a:solidFill>
                    <a:effectLst>
                      <a:outerShdw blurRad="50800" dist="38100" dir="2700000" algn="tl" rotWithShape="0">
                        <a:prstClr val="black">
                          <a:alpha val="40000"/>
                        </a:prstClr>
                      </a:outerShdw>
                    </a:effectLst>
                  </a:rPr>
                  <a:t> JSC</a:t>
                </a:r>
                <a:endParaRPr lang="ru-RU" b="1" dirty="0">
                  <a:solidFill>
                    <a:schemeClr val="bg1"/>
                  </a:solidFill>
                  <a:effectLst>
                    <a:outerShdw blurRad="50800" dist="38100" dir="2700000" algn="tl" rotWithShape="0">
                      <a:prstClr val="black">
                        <a:alpha val="40000"/>
                      </a:prstClr>
                    </a:outerShdw>
                  </a:effectLst>
                </a:endParaRPr>
              </a:p>
            </p:txBody>
          </p:sp>
          <p:sp>
            <p:nvSpPr>
              <p:cNvPr id="40" name="Стрелка вниз 57">
                <a:extLst>
                  <a:ext uri="{FF2B5EF4-FFF2-40B4-BE49-F238E27FC236}">
                    <a16:creationId xmlns:a16="http://schemas.microsoft.com/office/drawing/2014/main" id="{1FB3A1B7-CB3C-CF3B-FDE3-7B6945B1BA47}"/>
                  </a:ext>
                </a:extLst>
              </p:cNvPr>
              <p:cNvSpPr/>
              <p:nvPr/>
            </p:nvSpPr>
            <p:spPr>
              <a:xfrm rot="5400000">
                <a:off x="6062151" y="3611900"/>
                <a:ext cx="312712" cy="792087"/>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sp>
            <p:nvSpPr>
              <p:cNvPr id="41" name="Скругленный прямоугольник 58">
                <a:extLst>
                  <a:ext uri="{FF2B5EF4-FFF2-40B4-BE49-F238E27FC236}">
                    <a16:creationId xmlns:a16="http://schemas.microsoft.com/office/drawing/2014/main" id="{7A1CBEA9-30D1-9266-A1CE-9F4E929B3A44}"/>
                  </a:ext>
                </a:extLst>
              </p:cNvPr>
              <p:cNvSpPr/>
              <p:nvPr/>
            </p:nvSpPr>
            <p:spPr>
              <a:xfrm>
                <a:off x="1858053" y="4606104"/>
                <a:ext cx="2553327" cy="720080"/>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err="1">
                    <a:solidFill>
                      <a:schemeClr val="bg1"/>
                    </a:solidFill>
                    <a:effectLst>
                      <a:outerShdw blurRad="50800" dist="38100" dir="2700000" algn="tl" rotWithShape="0">
                        <a:prstClr val="black">
                          <a:alpha val="40000"/>
                        </a:prstClr>
                      </a:outerShdw>
                    </a:effectLst>
                  </a:rPr>
                  <a:t>MunaiTas</a:t>
                </a:r>
                <a:r>
                  <a:rPr lang="en-US" b="1" dirty="0">
                    <a:solidFill>
                      <a:schemeClr val="bg1"/>
                    </a:solidFill>
                    <a:effectLst>
                      <a:outerShdw blurRad="50800" dist="38100" dir="2700000" algn="tl" rotWithShape="0">
                        <a:prstClr val="black">
                          <a:alpha val="40000"/>
                        </a:prstClr>
                      </a:outerShdw>
                    </a:effectLst>
                  </a:rPr>
                  <a:t> NWPC LLP</a:t>
                </a:r>
                <a:endParaRPr lang="ru-RU" b="1" dirty="0">
                  <a:solidFill>
                    <a:schemeClr val="bg1"/>
                  </a:solidFill>
                  <a:effectLst>
                    <a:outerShdw blurRad="50800" dist="38100" dir="2700000" algn="tl" rotWithShape="0">
                      <a:prstClr val="black">
                        <a:alpha val="40000"/>
                      </a:prstClr>
                    </a:outerShdw>
                  </a:effectLst>
                </a:endParaRPr>
              </a:p>
            </p:txBody>
          </p:sp>
          <p:sp>
            <p:nvSpPr>
              <p:cNvPr id="42" name="Стрелка углом 4">
                <a:extLst>
                  <a:ext uri="{FF2B5EF4-FFF2-40B4-BE49-F238E27FC236}">
                    <a16:creationId xmlns:a16="http://schemas.microsoft.com/office/drawing/2014/main" id="{EEE211E1-6D87-19B1-CFA3-E96675FD4066}"/>
                  </a:ext>
                </a:extLst>
              </p:cNvPr>
              <p:cNvSpPr/>
              <p:nvPr/>
            </p:nvSpPr>
            <p:spPr>
              <a:xfrm rot="10800000">
                <a:off x="4469820" y="4509120"/>
                <a:ext cx="668302" cy="648312"/>
              </a:xfrm>
              <a:prstGeom prst="bentArrow">
                <a:avLst/>
              </a:prstGeom>
            </p:spPr>
            <p:style>
              <a:lnRef idx="0">
                <a:schemeClr val="accent2"/>
              </a:lnRef>
              <a:fillRef idx="3">
                <a:schemeClr val="accent2"/>
              </a:fillRef>
              <a:effectRef idx="3">
                <a:schemeClr val="accent2"/>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solidFill>
                    <a:schemeClr val="tx1"/>
                  </a:solidFill>
                </a:endParaRPr>
              </a:p>
            </p:txBody>
          </p:sp>
          <p:sp>
            <p:nvSpPr>
              <p:cNvPr id="43" name="Стрелка углом 59">
                <a:extLst>
                  <a:ext uri="{FF2B5EF4-FFF2-40B4-BE49-F238E27FC236}">
                    <a16:creationId xmlns:a16="http://schemas.microsoft.com/office/drawing/2014/main" id="{D677BEA4-64B9-3E69-D00C-B69073091F51}"/>
                  </a:ext>
                </a:extLst>
              </p:cNvPr>
              <p:cNvSpPr/>
              <p:nvPr/>
            </p:nvSpPr>
            <p:spPr>
              <a:xfrm rot="10800000" flipH="1">
                <a:off x="1126136" y="4509120"/>
                <a:ext cx="680765" cy="648312"/>
              </a:xfrm>
              <a:prstGeom prst="bentArrow">
                <a:avLst>
                  <a:gd name="adj1" fmla="val 25000"/>
                  <a:gd name="adj2" fmla="val 23041"/>
                  <a:gd name="adj3" fmla="val 25000"/>
                  <a:gd name="adj4" fmla="val 43750"/>
                </a:avLst>
              </a:prstGeom>
            </p:spPr>
            <p:style>
              <a:lnRef idx="0">
                <a:schemeClr val="accent2"/>
              </a:lnRef>
              <a:fillRef idx="3">
                <a:schemeClr val="accent2"/>
              </a:fillRef>
              <a:effectRef idx="3">
                <a:schemeClr val="accent2"/>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solidFill>
                    <a:schemeClr val="tx1"/>
                  </a:solidFill>
                </a:endParaRPr>
              </a:p>
            </p:txBody>
          </p:sp>
          <p:sp>
            <p:nvSpPr>
              <p:cNvPr id="44" name="TextBox 5">
                <a:extLst>
                  <a:ext uri="{FF2B5EF4-FFF2-40B4-BE49-F238E27FC236}">
                    <a16:creationId xmlns:a16="http://schemas.microsoft.com/office/drawing/2014/main" id="{03F68FC4-44D5-122E-4D5D-73C494097637}"/>
                  </a:ext>
                </a:extLst>
              </p:cNvPr>
              <p:cNvSpPr txBox="1"/>
              <p:nvPr/>
            </p:nvSpPr>
            <p:spPr>
              <a:xfrm>
                <a:off x="5887412" y="3546243"/>
                <a:ext cx="792088" cy="369332"/>
              </a:xfrm>
              <a:prstGeom prst="rect">
                <a:avLst/>
              </a:prstGeom>
              <a:noFill/>
            </p:spPr>
            <p:txBody>
              <a:bodyPr wrap="square"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u-RU" b="1" dirty="0">
                    <a:ln w="0"/>
                    <a:solidFill>
                      <a:srgbClr val="2E3279"/>
                    </a:solidFill>
                    <a:effectLst>
                      <a:outerShdw blurRad="38100" dist="25400" dir="5400000" algn="ctr" rotWithShape="0">
                        <a:srgbClr val="6E747A">
                          <a:alpha val="43000"/>
                        </a:srgbClr>
                      </a:outerShdw>
                    </a:effectLst>
                  </a:rPr>
                  <a:t>100%</a:t>
                </a:r>
              </a:p>
            </p:txBody>
          </p:sp>
          <p:sp>
            <p:nvSpPr>
              <p:cNvPr id="45" name="TextBox 60">
                <a:extLst>
                  <a:ext uri="{FF2B5EF4-FFF2-40B4-BE49-F238E27FC236}">
                    <a16:creationId xmlns:a16="http://schemas.microsoft.com/office/drawing/2014/main" id="{F7C429DA-176E-6FC4-AF45-3703764D52E8}"/>
                  </a:ext>
                </a:extLst>
              </p:cNvPr>
              <p:cNvSpPr txBox="1"/>
              <p:nvPr/>
            </p:nvSpPr>
            <p:spPr>
              <a:xfrm>
                <a:off x="8843565" y="3558864"/>
                <a:ext cx="792088" cy="369332"/>
              </a:xfrm>
              <a:prstGeom prst="rect">
                <a:avLst/>
              </a:prstGeom>
              <a:noFill/>
            </p:spPr>
            <p:txBody>
              <a:bodyPr wrap="square"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u-RU" b="1" dirty="0">
                    <a:ln w="0"/>
                    <a:solidFill>
                      <a:srgbClr val="2E3279"/>
                    </a:solidFill>
                    <a:effectLst>
                      <a:outerShdw blurRad="38100" dist="25400" dir="5400000" algn="ctr" rotWithShape="0">
                        <a:srgbClr val="6E747A">
                          <a:alpha val="43000"/>
                        </a:srgbClr>
                      </a:outerShdw>
                    </a:effectLst>
                  </a:rPr>
                  <a:t>100%</a:t>
                </a:r>
              </a:p>
            </p:txBody>
          </p:sp>
          <p:sp>
            <p:nvSpPr>
              <p:cNvPr id="46" name="TextBox 61">
                <a:extLst>
                  <a:ext uri="{FF2B5EF4-FFF2-40B4-BE49-F238E27FC236}">
                    <a16:creationId xmlns:a16="http://schemas.microsoft.com/office/drawing/2014/main" id="{23797E9A-A758-DADA-D08E-6095024ECA11}"/>
                  </a:ext>
                </a:extLst>
              </p:cNvPr>
              <p:cNvSpPr txBox="1"/>
              <p:nvPr/>
            </p:nvSpPr>
            <p:spPr>
              <a:xfrm>
                <a:off x="5030375" y="4569293"/>
                <a:ext cx="792088" cy="369332"/>
              </a:xfrm>
              <a:prstGeom prst="rect">
                <a:avLst/>
              </a:prstGeom>
              <a:noFill/>
            </p:spPr>
            <p:txBody>
              <a:bodyPr wrap="square"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u-RU" b="1" dirty="0">
                    <a:ln w="0"/>
                    <a:solidFill>
                      <a:srgbClr val="2E3279"/>
                    </a:solidFill>
                    <a:effectLst>
                      <a:outerShdw blurRad="38100" dist="25400" dir="5400000" algn="ctr" rotWithShape="0">
                        <a:srgbClr val="6E747A">
                          <a:alpha val="43000"/>
                        </a:srgbClr>
                      </a:outerShdw>
                    </a:effectLst>
                  </a:rPr>
                  <a:t>49%</a:t>
                </a:r>
              </a:p>
            </p:txBody>
          </p:sp>
          <p:sp>
            <p:nvSpPr>
              <p:cNvPr id="48" name="TextBox 62">
                <a:extLst>
                  <a:ext uri="{FF2B5EF4-FFF2-40B4-BE49-F238E27FC236}">
                    <a16:creationId xmlns:a16="http://schemas.microsoft.com/office/drawing/2014/main" id="{E807FD18-95FE-3FEC-2645-F9F8ED0CF8C9}"/>
                  </a:ext>
                </a:extLst>
              </p:cNvPr>
              <p:cNvSpPr txBox="1"/>
              <p:nvPr/>
            </p:nvSpPr>
            <p:spPr>
              <a:xfrm>
                <a:off x="436328" y="4569293"/>
                <a:ext cx="792088" cy="369332"/>
              </a:xfrm>
              <a:prstGeom prst="rect">
                <a:avLst/>
              </a:prstGeom>
              <a:noFill/>
            </p:spPr>
            <p:txBody>
              <a:bodyPr wrap="square"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u-RU" b="1" dirty="0">
                    <a:ln w="0"/>
                    <a:solidFill>
                      <a:srgbClr val="2E3279"/>
                    </a:solidFill>
                    <a:effectLst>
                      <a:outerShdw blurRad="38100" dist="25400" dir="5400000" algn="ctr" rotWithShape="0">
                        <a:srgbClr val="6E747A">
                          <a:alpha val="43000"/>
                        </a:srgbClr>
                      </a:outerShdw>
                    </a:effectLst>
                  </a:rPr>
                  <a:t>51%</a:t>
                </a:r>
              </a:p>
            </p:txBody>
          </p:sp>
        </p:grpSp>
      </p:grpSp>
    </p:spTree>
    <p:extLst>
      <p:ext uri="{BB962C8B-B14F-4D97-AF65-F5344CB8AC3E}">
        <p14:creationId xmlns:p14="http://schemas.microsoft.com/office/powerpoint/2010/main" val="2156358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Номер слайда 3">
            <a:extLst>
              <a:ext uri="{FF2B5EF4-FFF2-40B4-BE49-F238E27FC236}">
                <a16:creationId xmlns:a16="http://schemas.microsoft.com/office/drawing/2014/main" id="{E26496AE-A19D-48C3-B64B-565D90845C2D}"/>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3</a:t>
            </a:fld>
            <a:endParaRPr lang="ru-RU" dirty="0"/>
          </a:p>
        </p:txBody>
      </p:sp>
      <p:pic>
        <p:nvPicPr>
          <p:cNvPr id="1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5" name="Рисунок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7" name="TextBox 26">
            <a:extLst>
              <a:ext uri="{FF2B5EF4-FFF2-40B4-BE49-F238E27FC236}">
                <a16:creationId xmlns:a16="http://schemas.microsoft.com/office/drawing/2014/main" id="{08C34216-4E93-440F-9936-131A3C5F14DC}"/>
              </a:ext>
            </a:extLst>
          </p:cNvPr>
          <p:cNvSpPr txBox="1"/>
          <p:nvPr/>
        </p:nvSpPr>
        <p:spPr>
          <a:xfrm>
            <a:off x="2326904" y="284975"/>
            <a:ext cx="7056784"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General information</a:t>
            </a:r>
            <a:r>
              <a:rPr lang="ru-RU" b="1" spc="120" dirty="0">
                <a:solidFill>
                  <a:srgbClr val="374579"/>
                </a:solidFill>
                <a:latin typeface="Arial" panose="020B0604020202020204" pitchFamily="34" charset="0"/>
                <a:cs typeface="Arial" panose="020B0604020202020204" pitchFamily="34" charset="0"/>
              </a:rPr>
              <a:t> (</a:t>
            </a:r>
            <a:r>
              <a:rPr lang="en-US" b="1" spc="120" dirty="0">
                <a:solidFill>
                  <a:srgbClr val="374579"/>
                </a:solidFill>
                <a:latin typeface="Arial" panose="020B0604020202020204" pitchFamily="34" charset="0"/>
                <a:cs typeface="Arial" panose="020B0604020202020204" pitchFamily="34" charset="0"/>
              </a:rPr>
              <a:t>continuation</a:t>
            </a:r>
            <a:r>
              <a:rPr lang="ru-RU" b="1" spc="120" dirty="0">
                <a:solidFill>
                  <a:srgbClr val="374579"/>
                </a:solidFill>
                <a:latin typeface="Arial" panose="020B0604020202020204" pitchFamily="34" charset="0"/>
                <a:cs typeface="Arial" panose="020B0604020202020204" pitchFamily="34" charset="0"/>
              </a:rPr>
              <a:t>)</a:t>
            </a:r>
          </a:p>
        </p:txBody>
      </p:sp>
      <p:sp>
        <p:nvSpPr>
          <p:cNvPr id="29" name="Rectangle 3"/>
          <p:cNvSpPr txBox="1">
            <a:spLocks noChangeArrowheads="1"/>
          </p:cNvSpPr>
          <p:nvPr/>
        </p:nvSpPr>
        <p:spPr>
          <a:xfrm>
            <a:off x="479376" y="1186843"/>
            <a:ext cx="4968552" cy="303424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Tx/>
              <a:buNone/>
              <a:defRPr/>
            </a:pPr>
            <a:r>
              <a:rPr lang="en-US" altLang="ru-RU" sz="1400" b="1" dirty="0">
                <a:latin typeface="Arial" panose="020B0604020202020204" pitchFamily="34" charset="0"/>
                <a:cs typeface="Arial" panose="020B0604020202020204" pitchFamily="34" charset="0"/>
              </a:rPr>
              <a:t>The core operation </a:t>
            </a:r>
            <a:r>
              <a:rPr lang="en-US" altLang="ru-RU" sz="1400" dirty="0">
                <a:latin typeface="Arial" panose="020B0604020202020204" pitchFamily="34" charset="0"/>
                <a:cs typeface="Arial" panose="020B0604020202020204" pitchFamily="34" charset="0"/>
              </a:rPr>
              <a:t>of the Partnership is the provision of oil transportation services via </a:t>
            </a:r>
            <a:r>
              <a:rPr lang="en-US" altLang="ru-RU" sz="1400" dirty="0" err="1">
                <a:latin typeface="Arial" panose="020B0604020202020204" pitchFamily="34" charset="0"/>
                <a:cs typeface="Arial" panose="020B0604020202020204" pitchFamily="34" charset="0"/>
              </a:rPr>
              <a:t>Kenkiyak</a:t>
            </a:r>
            <a:r>
              <a:rPr lang="en-US" altLang="ru-RU" sz="1400" dirty="0">
                <a:latin typeface="Arial" panose="020B0604020202020204" pitchFamily="34" charset="0"/>
                <a:cs typeface="Arial" panose="020B0604020202020204" pitchFamily="34" charset="0"/>
              </a:rPr>
              <a:t>-Atyrau trunk pipeline. </a:t>
            </a:r>
          </a:p>
          <a:p>
            <a:pPr marL="0" indent="0" algn="just">
              <a:buFontTx/>
              <a:buNone/>
              <a:defRPr/>
            </a:pPr>
            <a:r>
              <a:rPr lang="en-US" sz="1400" dirty="0" err="1">
                <a:latin typeface="Arial" panose="020B0604020202020204" pitchFamily="34" charset="0"/>
                <a:cs typeface="Arial" panose="020B0604020202020204" pitchFamily="34" charset="0"/>
              </a:rPr>
              <a:t>Kenkiyak</a:t>
            </a:r>
            <a:r>
              <a:rPr lang="en-US" sz="1400" dirty="0">
                <a:latin typeface="Arial" panose="020B0604020202020204" pitchFamily="34" charset="0"/>
                <a:cs typeface="Arial" panose="020B0604020202020204" pitchFamily="34" charset="0"/>
              </a:rPr>
              <a:t>-Atyrau trunk oil pipeline is designed to transport oil from the West Kazakhstan region of the republic in the western and eastern directions. The starting point for oil  receiving and delivering of the trunk oil pipeline is the </a:t>
            </a:r>
            <a:r>
              <a:rPr lang="en-US" sz="1400" dirty="0" err="1">
                <a:latin typeface="Arial" panose="020B0604020202020204" pitchFamily="34" charset="0"/>
                <a:cs typeface="Arial" panose="020B0604020202020204" pitchFamily="34" charset="0"/>
              </a:rPr>
              <a:t>Kenkiyak</a:t>
            </a:r>
            <a:r>
              <a:rPr lang="en-US" sz="1400" dirty="0">
                <a:latin typeface="Arial" panose="020B0604020202020204" pitchFamily="34" charset="0"/>
                <a:cs typeface="Arial" panose="020B0604020202020204" pitchFamily="34" charset="0"/>
              </a:rPr>
              <a:t> MOPS in </a:t>
            </a:r>
            <a:r>
              <a:rPr lang="en-US" sz="1400" dirty="0" err="1">
                <a:latin typeface="Arial" panose="020B0604020202020204" pitchFamily="34" charset="0"/>
                <a:cs typeface="Arial" panose="020B0604020202020204" pitchFamily="34" charset="0"/>
              </a:rPr>
              <a:t>Kenkiyak</a:t>
            </a:r>
            <a:r>
              <a:rPr lang="en-US" sz="1400" dirty="0">
                <a:latin typeface="Arial" panose="020B0604020202020204" pitchFamily="34" charset="0"/>
                <a:cs typeface="Arial" panose="020B0604020202020204" pitchFamily="34" charset="0"/>
              </a:rPr>
              <a:t> village, and the final point is the OPS named after </a:t>
            </a:r>
            <a:r>
              <a:rPr lang="en-US" sz="1400" dirty="0" err="1">
                <a:latin typeface="Arial" panose="020B0604020202020204" pitchFamily="34" charset="0"/>
                <a:cs typeface="Arial" panose="020B0604020202020204" pitchFamily="34" charset="0"/>
              </a:rPr>
              <a:t>N.Shmanov</a:t>
            </a:r>
            <a:r>
              <a:rPr lang="en-US" sz="1400" dirty="0">
                <a:latin typeface="Arial" panose="020B0604020202020204" pitchFamily="34" charset="0"/>
                <a:cs typeface="Arial" panose="020B0604020202020204" pitchFamily="34" charset="0"/>
              </a:rPr>
              <a:t> in Atyrau city.</a:t>
            </a:r>
          </a:p>
          <a:p>
            <a:pPr marL="0" indent="0" algn="just">
              <a:buFontTx/>
              <a:buNone/>
              <a:defRPr/>
            </a:pPr>
            <a:endParaRPr lang="ru-RU" altLang="ru-RU" sz="1400" dirty="0">
              <a:solidFill>
                <a:srgbClr val="FF0000"/>
              </a:solidFill>
              <a:latin typeface="Arial" panose="020B0604020202020204" pitchFamily="34" charset="0"/>
              <a:cs typeface="Arial" panose="020B0604020202020204" pitchFamily="34" charset="0"/>
            </a:endParaRPr>
          </a:p>
          <a:p>
            <a:pPr marL="0" indent="0" algn="just">
              <a:buNone/>
              <a:defRPr/>
            </a:pPr>
            <a:r>
              <a:rPr lang="en-US" altLang="ru-RU" sz="1400" dirty="0">
                <a:latin typeface="Arial" panose="020B0604020202020204" pitchFamily="34" charset="0"/>
                <a:cs typeface="Arial" panose="020B0604020202020204" pitchFamily="34" charset="0"/>
              </a:rPr>
              <a:t>Since July 1, 2021, the possibility of oil transportation in the reverse direction has been realized – from Atyrau to </a:t>
            </a:r>
            <a:r>
              <a:rPr lang="en-US" altLang="ru-RU" sz="1400" dirty="0" err="1">
                <a:latin typeface="Arial" panose="020B0604020202020204" pitchFamily="34" charset="0"/>
                <a:cs typeface="Arial" panose="020B0604020202020204" pitchFamily="34" charset="0"/>
              </a:rPr>
              <a:t>Kenkiyak</a:t>
            </a:r>
            <a:r>
              <a:rPr lang="en-US" altLang="ru-RU" sz="1400" dirty="0">
                <a:latin typeface="Arial" panose="020B0604020202020204" pitchFamily="34" charset="0"/>
                <a:cs typeface="Arial" panose="020B0604020202020204" pitchFamily="34" charset="0"/>
              </a:rPr>
              <a:t>.</a:t>
            </a:r>
            <a:endParaRPr lang="ru-RU" altLang="ru-RU" sz="1400" dirty="0">
              <a:latin typeface="Arial" panose="020B0604020202020204" pitchFamily="34" charset="0"/>
              <a:cs typeface="Arial" panose="020B0604020202020204" pitchFamily="34" charset="0"/>
            </a:endParaRPr>
          </a:p>
        </p:txBody>
      </p:sp>
      <p:graphicFrame>
        <p:nvGraphicFramePr>
          <p:cNvPr id="30" name="Таблица 29"/>
          <p:cNvGraphicFramePr>
            <a:graphicFrameLocks noGrp="1"/>
          </p:cNvGraphicFramePr>
          <p:nvPr/>
        </p:nvGraphicFramePr>
        <p:xfrm>
          <a:off x="5610844" y="1268760"/>
          <a:ext cx="6173788" cy="2947811"/>
        </p:xfrm>
        <a:graphic>
          <a:graphicData uri="http://schemas.openxmlformats.org/drawingml/2006/table">
            <a:tbl>
              <a:tblPr/>
              <a:tblGrid>
                <a:gridCol w="569913">
                  <a:extLst>
                    <a:ext uri="{9D8B030D-6E8A-4147-A177-3AD203B41FA5}">
                      <a16:colId xmlns:a16="http://schemas.microsoft.com/office/drawing/2014/main" val="20000"/>
                    </a:ext>
                  </a:extLst>
                </a:gridCol>
                <a:gridCol w="2832100">
                  <a:extLst>
                    <a:ext uri="{9D8B030D-6E8A-4147-A177-3AD203B41FA5}">
                      <a16:colId xmlns:a16="http://schemas.microsoft.com/office/drawing/2014/main" val="20001"/>
                    </a:ext>
                  </a:extLst>
                </a:gridCol>
                <a:gridCol w="1225550">
                  <a:extLst>
                    <a:ext uri="{9D8B030D-6E8A-4147-A177-3AD203B41FA5}">
                      <a16:colId xmlns:a16="http://schemas.microsoft.com/office/drawing/2014/main" val="20002"/>
                    </a:ext>
                  </a:extLst>
                </a:gridCol>
                <a:gridCol w="1546225">
                  <a:extLst>
                    <a:ext uri="{9D8B030D-6E8A-4147-A177-3AD203B41FA5}">
                      <a16:colId xmlns:a16="http://schemas.microsoft.com/office/drawing/2014/main" val="20003"/>
                    </a:ext>
                  </a:extLst>
                </a:gridCol>
              </a:tblGrid>
              <a:tr h="982601">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1" i="0" u="none" strike="noStrike" cap="none" normalizeH="0" baseline="0" dirty="0">
                          <a:ln>
                            <a:noFill/>
                          </a:ln>
                          <a:solidFill>
                            <a:srgbClr val="002060"/>
                          </a:solidFill>
                          <a:effectLst/>
                          <a:latin typeface="Arial" pitchFamily="34" charset="0"/>
                          <a:cs typeface="Times New Roman" pitchFamily="18" charset="0"/>
                        </a:rPr>
                        <a:t>No.</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1" i="0" u="none" strike="noStrike" cap="none" normalizeH="0" baseline="0" dirty="0">
                          <a:ln>
                            <a:noFill/>
                          </a:ln>
                          <a:solidFill>
                            <a:srgbClr val="002060"/>
                          </a:solidFill>
                          <a:effectLst/>
                          <a:latin typeface="Arial" pitchFamily="34" charset="0"/>
                          <a:cs typeface="Times New Roman" pitchFamily="18" charset="0"/>
                        </a:rPr>
                        <a:t>Description </a:t>
                      </a:r>
                      <a:r>
                        <a:rPr kumimoji="0" lang="ru-RU" sz="1200" b="1" i="0" u="none" strike="noStrike" cap="none" normalizeH="0" baseline="0" dirty="0">
                          <a:ln>
                            <a:noFill/>
                          </a:ln>
                          <a:solidFill>
                            <a:srgbClr val="002060"/>
                          </a:solidFill>
                          <a:effectLst/>
                          <a:latin typeface="Arial" pitchFamily="34" charset="0"/>
                          <a:cs typeface="Times New Roman" pitchFamily="18" charset="0"/>
                        </a:rPr>
                        <a:t> </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1" i="0" u="none" strike="noStrike" cap="none" normalizeH="0" baseline="0" dirty="0">
                          <a:ln>
                            <a:noFill/>
                          </a:ln>
                          <a:solidFill>
                            <a:srgbClr val="002060"/>
                          </a:solidFill>
                          <a:effectLst/>
                          <a:latin typeface="Arial" pitchFamily="34" charset="0"/>
                          <a:cs typeface="Times New Roman" pitchFamily="18" charset="0"/>
                        </a:rPr>
                        <a:t>UoM</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1" i="0" u="none" strike="noStrike" cap="none" normalizeH="0" baseline="0" dirty="0">
                          <a:ln>
                            <a:noFill/>
                          </a:ln>
                          <a:solidFill>
                            <a:srgbClr val="002060"/>
                          </a:solidFill>
                          <a:effectLst/>
                          <a:latin typeface="Arial" pitchFamily="34" charset="0"/>
                          <a:cs typeface="Times New Roman" pitchFamily="18" charset="0"/>
                        </a:rPr>
                        <a:t>Quantity</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0"/>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1</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Length </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km</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455,10</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2</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Capacity </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err="1">
                          <a:ln>
                            <a:noFill/>
                          </a:ln>
                          <a:solidFill>
                            <a:srgbClr val="002060"/>
                          </a:solidFill>
                          <a:effectLst/>
                          <a:latin typeface="Arial" pitchFamily="34" charset="0"/>
                          <a:cs typeface="Times New Roman" pitchFamily="18" charset="0"/>
                        </a:rPr>
                        <a:t>mln</a:t>
                      </a:r>
                      <a:r>
                        <a:rPr kumimoji="0" lang="ru-RU" sz="1200" b="0" i="0" u="none" strike="noStrike" cap="none" normalizeH="0" baseline="0" dirty="0">
                          <a:ln>
                            <a:noFill/>
                          </a:ln>
                          <a:solidFill>
                            <a:srgbClr val="002060"/>
                          </a:solidFill>
                          <a:effectLst/>
                          <a:latin typeface="Arial" pitchFamily="34" charset="0"/>
                          <a:cs typeface="Times New Roman" pitchFamily="18" charset="0"/>
                        </a:rPr>
                        <a:t>.</a:t>
                      </a:r>
                      <a:r>
                        <a:rPr kumimoji="0" lang="en-US" sz="1200" b="0" i="0" u="none" strike="noStrike" cap="none" normalizeH="0" baseline="0" dirty="0">
                          <a:ln>
                            <a:noFill/>
                          </a:ln>
                          <a:solidFill>
                            <a:srgbClr val="002060"/>
                          </a:solidFill>
                          <a:effectLst/>
                          <a:latin typeface="Arial" pitchFamily="34" charset="0"/>
                          <a:cs typeface="Times New Roman" pitchFamily="18" charset="0"/>
                        </a:rPr>
                        <a:t>t</a:t>
                      </a:r>
                      <a:r>
                        <a:rPr kumimoji="0" lang="ru-RU" sz="1200" b="0" i="0" u="none" strike="noStrike" cap="none" normalizeH="0" baseline="0" dirty="0">
                          <a:ln>
                            <a:noFill/>
                          </a:ln>
                          <a:solidFill>
                            <a:srgbClr val="002060"/>
                          </a:solidFill>
                          <a:effectLst/>
                          <a:latin typeface="Arial" pitchFamily="34" charset="0"/>
                          <a:cs typeface="Times New Roman" pitchFamily="18" charset="0"/>
                        </a:rPr>
                        <a:t>/</a:t>
                      </a:r>
                      <a:r>
                        <a:rPr kumimoji="0" lang="en-US" sz="1200" b="0" i="0" u="none" strike="noStrike" cap="none" normalizeH="0" baseline="0" dirty="0">
                          <a:ln>
                            <a:noFill/>
                          </a:ln>
                          <a:solidFill>
                            <a:srgbClr val="002060"/>
                          </a:solidFill>
                          <a:effectLst/>
                          <a:latin typeface="Arial" pitchFamily="34" charset="0"/>
                          <a:cs typeface="Times New Roman" pitchFamily="18" charset="0"/>
                        </a:rPr>
                        <a:t>year</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6,0</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3</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Diameter </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mm</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610</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4</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Pipe wall thickness</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mm</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7.1-12</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5</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Pipe material</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Х65 </a:t>
                      </a:r>
                      <a:r>
                        <a:rPr kumimoji="0" lang="en-US" sz="1200" b="0" i="0" u="none" strike="noStrike" cap="none" normalizeH="0" baseline="0" dirty="0">
                          <a:ln>
                            <a:noFill/>
                          </a:ln>
                          <a:solidFill>
                            <a:srgbClr val="002060"/>
                          </a:solidFill>
                          <a:effectLst/>
                          <a:latin typeface="Arial" pitchFamily="34" charset="0"/>
                          <a:cs typeface="Times New Roman" pitchFamily="18" charset="0"/>
                        </a:rPr>
                        <a:t>API 5L steel</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5"/>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a:ln>
                            <a:noFill/>
                          </a:ln>
                          <a:solidFill>
                            <a:srgbClr val="002060"/>
                          </a:solidFill>
                          <a:effectLst/>
                          <a:latin typeface="Arial" pitchFamily="34" charset="0"/>
                          <a:cs typeface="Times New Roman" pitchFamily="18" charset="0"/>
                        </a:rPr>
                        <a:t>6</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Maximum pressure</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mPa</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6.4</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1" name="Rectangle 3"/>
          <p:cNvSpPr txBox="1">
            <a:spLocks noChangeArrowheads="1"/>
          </p:cNvSpPr>
          <p:nvPr/>
        </p:nvSpPr>
        <p:spPr>
          <a:xfrm>
            <a:off x="5610844" y="1052736"/>
            <a:ext cx="6173787" cy="285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FontTx/>
              <a:buNone/>
              <a:defRPr/>
            </a:pPr>
            <a:r>
              <a:rPr lang="en-US" altLang="ru-RU" sz="1400" b="1" dirty="0">
                <a:solidFill>
                  <a:srgbClr val="2E3279"/>
                </a:solidFill>
                <a:latin typeface="Arial" panose="020B0604020202020204" pitchFamily="34" charset="0"/>
                <a:cs typeface="Arial" panose="020B0604020202020204" pitchFamily="34" charset="0"/>
              </a:rPr>
              <a:t>Parameters of </a:t>
            </a:r>
            <a:r>
              <a:rPr lang="en-US" altLang="ru-RU" sz="1400" b="1" dirty="0" err="1">
                <a:solidFill>
                  <a:srgbClr val="2E3279"/>
                </a:solidFill>
                <a:latin typeface="Arial" panose="020B0604020202020204" pitchFamily="34" charset="0"/>
                <a:cs typeface="Arial" panose="020B0604020202020204" pitchFamily="34" charset="0"/>
              </a:rPr>
              <a:t>Kenkiyak</a:t>
            </a:r>
            <a:r>
              <a:rPr lang="en-US" altLang="ru-RU" sz="1400" b="1" dirty="0">
                <a:solidFill>
                  <a:srgbClr val="2E3279"/>
                </a:solidFill>
                <a:latin typeface="Arial" panose="020B0604020202020204" pitchFamily="34" charset="0"/>
                <a:cs typeface="Arial" panose="020B0604020202020204" pitchFamily="34" charset="0"/>
              </a:rPr>
              <a:t>-Atyrau trunk oil pipeline</a:t>
            </a:r>
            <a:endParaRPr lang="ru-RU" altLang="ru-RU" sz="1400" b="1" dirty="0">
              <a:solidFill>
                <a:srgbClr val="2E3279"/>
              </a:solidFill>
              <a:latin typeface="Arial" panose="020B0604020202020204" pitchFamily="34" charset="0"/>
              <a:cs typeface="Arial" panose="020B0604020202020204" pitchFamily="34" charset="0"/>
            </a:endParaRPr>
          </a:p>
        </p:txBody>
      </p:sp>
      <p:sp>
        <p:nvSpPr>
          <p:cNvPr id="2" name="Прямоугольник 1"/>
          <p:cNvSpPr/>
          <p:nvPr/>
        </p:nvSpPr>
        <p:spPr>
          <a:xfrm>
            <a:off x="551384" y="4797152"/>
            <a:ext cx="11233248" cy="1471172"/>
          </a:xfrm>
          <a:prstGeom prst="rect">
            <a:avLst/>
          </a:prstGeom>
        </p:spPr>
        <p:txBody>
          <a:bodyPr wrap="square">
            <a:spAutoFit/>
          </a:bodyPr>
          <a:lstStyle/>
          <a:p>
            <a:pPr algn="just">
              <a:lnSpc>
                <a:spcPct val="80000"/>
              </a:lnSpc>
              <a:defRPr/>
            </a:pPr>
            <a:r>
              <a:rPr lang="en-US" sz="1400" b="1" dirty="0">
                <a:latin typeface="Arial" panose="020B0604020202020204" pitchFamily="34" charset="0"/>
                <a:cs typeface="Arial" panose="020B0604020202020204" pitchFamily="34" charset="0"/>
              </a:rPr>
              <a:t>In 2011, ARNM Order </a:t>
            </a:r>
            <a:r>
              <a:rPr lang="en-US" sz="1400" dirty="0">
                <a:latin typeface="Arial" panose="020B0604020202020204" pitchFamily="34" charset="0"/>
                <a:cs typeface="Arial" panose="020B0604020202020204" pitchFamily="34" charset="0"/>
              </a:rPr>
              <a:t>No. 351-OD dated November 7, 2011 </a:t>
            </a:r>
            <a:r>
              <a:rPr lang="en-US" sz="1400" b="1" dirty="0">
                <a:latin typeface="Arial" panose="020B0604020202020204" pitchFamily="34" charset="0"/>
                <a:cs typeface="Arial" panose="020B0604020202020204" pitchFamily="34" charset="0"/>
              </a:rPr>
              <a:t>approved </a:t>
            </a:r>
            <a:r>
              <a:rPr lang="en-US" sz="1400" dirty="0">
                <a:latin typeface="Arial" panose="020B0604020202020204" pitchFamily="34" charset="0"/>
                <a:cs typeface="Arial" panose="020B0604020202020204" pitchFamily="34" charset="0"/>
              </a:rPr>
              <a:t>a specific tariff in the amount of 5,912 tenge per 1 ton per 1000 km with an introduction date being January 1, 2012.</a:t>
            </a:r>
          </a:p>
          <a:p>
            <a:pPr algn="just">
              <a:lnSpc>
                <a:spcPct val="80000"/>
              </a:lnSpc>
              <a:defRPr/>
            </a:pPr>
            <a:endParaRPr lang="en-US" sz="1400" b="1" dirty="0">
              <a:latin typeface="Arial" panose="020B0604020202020204" pitchFamily="34" charset="0"/>
              <a:cs typeface="Arial" panose="020B0604020202020204" pitchFamily="34" charset="0"/>
            </a:endParaRPr>
          </a:p>
          <a:p>
            <a:pPr algn="just">
              <a:lnSpc>
                <a:spcPct val="80000"/>
              </a:lnSpc>
              <a:defRPr/>
            </a:pPr>
            <a:r>
              <a:rPr lang="en-US" sz="1400" b="1" dirty="0">
                <a:latin typeface="Arial" panose="020B0604020202020204" pitchFamily="34" charset="0"/>
                <a:cs typeface="Arial" panose="020B0604020202020204" pitchFamily="34" charset="0"/>
              </a:rPr>
              <a:t>By ARNM Order No. 8-OD dated January 19, 2012 </a:t>
            </a:r>
            <a:r>
              <a:rPr lang="en-US" sz="1400" dirty="0">
                <a:latin typeface="Arial" panose="020B0604020202020204" pitchFamily="34" charset="0"/>
                <a:cs typeface="Arial" panose="020B0604020202020204" pitchFamily="34" charset="0"/>
              </a:rPr>
              <a:t>on amendments to ARNM Order No. 351-OD dated November 7, 2011, the specific tariff of 5,912 tenge per 1 ton per 1000 km entered into force on April 1, 2012.</a:t>
            </a:r>
          </a:p>
          <a:p>
            <a:pPr algn="just">
              <a:lnSpc>
                <a:spcPct val="80000"/>
              </a:lnSpc>
              <a:defRPr/>
            </a:pPr>
            <a:endParaRPr lang="en-US" sz="1400" b="1" dirty="0">
              <a:latin typeface="Arial" panose="020B0604020202020204" pitchFamily="34" charset="0"/>
              <a:cs typeface="Arial" panose="020B0604020202020204" pitchFamily="34" charset="0"/>
            </a:endParaRPr>
          </a:p>
          <a:p>
            <a:pPr algn="just">
              <a:lnSpc>
                <a:spcPct val="80000"/>
              </a:lnSpc>
              <a:defRPr/>
            </a:pPr>
            <a:r>
              <a:rPr lang="en-US" sz="1400" b="1" dirty="0">
                <a:latin typeface="Arial" panose="020B0604020202020204" pitchFamily="34" charset="0"/>
                <a:cs typeface="Arial" panose="020B0604020202020204" pitchFamily="34" charset="0"/>
              </a:rPr>
              <a:t>By Order of the DCRNM dated November 26, 2021 </a:t>
            </a:r>
            <a:r>
              <a:rPr lang="en-US" sz="1400" dirty="0">
                <a:latin typeface="Arial" panose="020B0604020202020204" pitchFamily="34" charset="0"/>
                <a:cs typeface="Arial" panose="020B0604020202020204" pitchFamily="34" charset="0"/>
              </a:rPr>
              <a:t>No. 132-OD, the tariff estimate was approved, taking into account the changes for the year 2021.</a:t>
            </a:r>
            <a:endParaRPr lang="ru-RU" sz="1400" dirty="0">
              <a:latin typeface="Arial" panose="020B0604020202020204" pitchFamily="34" charset="0"/>
              <a:cs typeface="Arial" panose="020B0604020202020204" pitchFamily="34" charset="0"/>
            </a:endParaRPr>
          </a:p>
        </p:txBody>
      </p:sp>
      <p:sp>
        <p:nvSpPr>
          <p:cNvPr id="12" name="Rectangle 3"/>
          <p:cNvSpPr txBox="1">
            <a:spLocks noChangeArrowheads="1"/>
          </p:cNvSpPr>
          <p:nvPr/>
        </p:nvSpPr>
        <p:spPr>
          <a:xfrm>
            <a:off x="551384" y="4511952"/>
            <a:ext cx="11233247" cy="285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None/>
              <a:defRPr/>
            </a:pPr>
            <a:r>
              <a:rPr lang="en-US" altLang="ru-RU" sz="1400" b="1" dirty="0">
                <a:solidFill>
                  <a:srgbClr val="2E3279"/>
                </a:solidFill>
                <a:latin typeface="Arial" panose="020B0604020202020204" pitchFamily="34" charset="0"/>
                <a:cs typeface="Arial" panose="020B0604020202020204" pitchFamily="34" charset="0"/>
              </a:rPr>
              <a:t>The tariff for the provision of oil transportation services via </a:t>
            </a:r>
            <a:r>
              <a:rPr lang="en-US" altLang="ru-RU" sz="1400" b="1" dirty="0" err="1">
                <a:solidFill>
                  <a:srgbClr val="2E3279"/>
                </a:solidFill>
                <a:latin typeface="Arial" panose="020B0604020202020204" pitchFamily="34" charset="0"/>
                <a:cs typeface="Arial" panose="020B0604020202020204" pitchFamily="34" charset="0"/>
              </a:rPr>
              <a:t>Kenkiyak</a:t>
            </a:r>
            <a:r>
              <a:rPr lang="en-US" altLang="ru-RU" sz="1400" b="1" dirty="0">
                <a:solidFill>
                  <a:srgbClr val="2E3279"/>
                </a:solidFill>
                <a:latin typeface="Arial" panose="020B0604020202020204" pitchFamily="34" charset="0"/>
                <a:cs typeface="Arial" panose="020B0604020202020204" pitchFamily="34" charset="0"/>
              </a:rPr>
              <a:t>-Atyrau trunk pipeline</a:t>
            </a:r>
            <a:endParaRPr lang="ru-RU" altLang="ru-RU" sz="1400" b="1" dirty="0">
              <a:solidFill>
                <a:srgbClr val="2E327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1857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Номер слайда 3">
            <a:extLst>
              <a:ext uri="{FF2B5EF4-FFF2-40B4-BE49-F238E27FC236}">
                <a16:creationId xmlns:a16="http://schemas.microsoft.com/office/drawing/2014/main" id="{31EC8FF0-3B01-4C30-BAF1-B2DAF924AE66}"/>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4</a:t>
            </a:fld>
            <a:endParaRPr lang="ru-RU" dirty="0"/>
          </a:p>
        </p:txBody>
      </p:sp>
      <p:pic>
        <p:nvPicPr>
          <p:cNvPr id="16"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2" name="TextBox 21">
            <a:extLst>
              <a:ext uri="{FF2B5EF4-FFF2-40B4-BE49-F238E27FC236}">
                <a16:creationId xmlns:a16="http://schemas.microsoft.com/office/drawing/2014/main" id="{08C34216-4E93-440F-9936-131A3C5F14DC}"/>
              </a:ext>
            </a:extLst>
          </p:cNvPr>
          <p:cNvSpPr txBox="1"/>
          <p:nvPr/>
        </p:nvSpPr>
        <p:spPr>
          <a:xfrm>
            <a:off x="2326904" y="284975"/>
            <a:ext cx="7056784"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Investment program </a:t>
            </a:r>
            <a:endParaRPr lang="ru-RU" b="1" spc="120" dirty="0">
              <a:solidFill>
                <a:srgbClr val="374579"/>
              </a:solidFill>
              <a:latin typeface="Arial" panose="020B0604020202020204" pitchFamily="34" charset="0"/>
              <a:cs typeface="Arial" panose="020B0604020202020204" pitchFamily="34" charset="0"/>
            </a:endParaRPr>
          </a:p>
        </p:txBody>
      </p:sp>
      <p:sp>
        <p:nvSpPr>
          <p:cNvPr id="23" name="Rectangle 3"/>
          <p:cNvSpPr txBox="1">
            <a:spLocks noChangeArrowheads="1"/>
          </p:cNvSpPr>
          <p:nvPr/>
        </p:nvSpPr>
        <p:spPr>
          <a:xfrm>
            <a:off x="479376" y="1027584"/>
            <a:ext cx="11305256" cy="410445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355600" algn="just" defTabSz="355600">
              <a:buNone/>
            </a:pPr>
            <a:r>
              <a:rPr lang="en-US" altLang="ru-RU" sz="1200" dirty="0">
                <a:latin typeface="Arial" panose="020B0604020202020204" pitchFamily="34" charset="0"/>
                <a:cs typeface="Arial" panose="020B0604020202020204" pitchFamily="34" charset="0"/>
              </a:rPr>
              <a:t>By a joint order of the Ministry of Energy of the Republic of Kazakhstan dated April 29, 2016 and the CRNM dated April 14, 2016, the Partnership’s Investment Program for 2016-2020 was approved.</a:t>
            </a:r>
          </a:p>
          <a:p>
            <a:pPr marL="0" indent="355600" algn="just" defTabSz="355600">
              <a:buNone/>
            </a:pPr>
            <a:r>
              <a:rPr lang="en-US" altLang="ru-RU" sz="1200" dirty="0">
                <a:latin typeface="Arial" panose="020B0604020202020204" pitchFamily="34" charset="0"/>
                <a:cs typeface="Arial" panose="020B0604020202020204" pitchFamily="34" charset="0"/>
              </a:rPr>
              <a:t>The Investment Program </a:t>
            </a:r>
            <a:r>
              <a:rPr lang="en-US" altLang="ru-RU" sz="1200" b="1" dirty="0">
                <a:latin typeface="Arial" panose="020B0604020202020204" pitchFamily="34" charset="0"/>
                <a:cs typeface="Arial" panose="020B0604020202020204" pitchFamily="34" charset="0"/>
              </a:rPr>
              <a:t>includes investments </a:t>
            </a:r>
            <a:r>
              <a:rPr lang="en-US" altLang="ru-RU" sz="1200" dirty="0">
                <a:latin typeface="Arial" panose="020B0604020202020204" pitchFamily="34" charset="0"/>
                <a:cs typeface="Arial" panose="020B0604020202020204" pitchFamily="34" charset="0"/>
              </a:rPr>
              <a:t>within the framework of the Reverse Project of </a:t>
            </a:r>
            <a:r>
              <a:rPr lang="en-US" altLang="ru-RU" sz="1200" dirty="0" err="1">
                <a:latin typeface="Arial" panose="020B0604020202020204" pitchFamily="34" charset="0"/>
                <a:cs typeface="Arial" panose="020B0604020202020204" pitchFamily="34" charset="0"/>
              </a:rPr>
              <a:t>Kenkiyak</a:t>
            </a:r>
            <a:r>
              <a:rPr lang="en-US" altLang="ru-RU" sz="1200" dirty="0">
                <a:latin typeface="Arial" panose="020B0604020202020204" pitchFamily="34" charset="0"/>
                <a:cs typeface="Arial" panose="020B0604020202020204" pitchFamily="34" charset="0"/>
              </a:rPr>
              <a:t>-Atyrau oil pipeline section up to 6 million tons per year within the framework of the Project “Second phase of the second stage of construction of Kazakhstan-China oil pipeline. Increase in productivity to 20 million tons/year" (hereinafter referred to as the Reverse Project) </a:t>
            </a:r>
            <a:r>
              <a:rPr lang="en-US" altLang="ru-RU" sz="1200" b="1" dirty="0">
                <a:latin typeface="Arial" panose="020B0604020202020204" pitchFamily="34" charset="0"/>
                <a:cs typeface="Arial" panose="020B0604020202020204" pitchFamily="34" charset="0"/>
              </a:rPr>
              <a:t>for a total amount of 22.5 billion tenge</a:t>
            </a:r>
            <a:r>
              <a:rPr lang="en-US" altLang="ru-RU" sz="1200" dirty="0">
                <a:latin typeface="Arial" panose="020B0604020202020204" pitchFamily="34" charset="0"/>
                <a:cs typeface="Arial" panose="020B0604020202020204" pitchFamily="34" charset="0"/>
              </a:rPr>
              <a:t>.</a:t>
            </a:r>
          </a:p>
          <a:p>
            <a:pPr marL="0" indent="355600" algn="just" defTabSz="355600">
              <a:buNone/>
            </a:pPr>
            <a:r>
              <a:rPr lang="en-US" altLang="ru-RU" sz="1200" dirty="0">
                <a:latin typeface="Arial" panose="020B0604020202020204" pitchFamily="34" charset="0"/>
                <a:cs typeface="Arial" panose="020B0604020202020204" pitchFamily="34" charset="0"/>
              </a:rPr>
              <a:t>The main condition for the implementation of the Reverse Project is the provision of a resource base - the availability of long-term volumes of West Kazakhstan oil for transportation to domestic oil refineries and for export to China.</a:t>
            </a:r>
          </a:p>
          <a:p>
            <a:pPr marL="0" indent="355600" algn="just" defTabSz="355600">
              <a:buNone/>
            </a:pPr>
            <a:r>
              <a:rPr lang="en-US" altLang="ru-RU" sz="1200" dirty="0">
                <a:latin typeface="Arial" panose="020B0604020202020204" pitchFamily="34" charset="0"/>
                <a:cs typeface="Arial" panose="020B0604020202020204" pitchFamily="34" charset="0"/>
              </a:rPr>
              <a:t>However, until 2018, due to the lack of confirmation of the resource base, the Participants of the Partnership </a:t>
            </a:r>
            <a:r>
              <a:rPr lang="en-US" altLang="ru-RU" sz="1200" b="1" dirty="0">
                <a:latin typeface="Arial" panose="020B0604020202020204" pitchFamily="34" charset="0"/>
                <a:cs typeface="Arial" panose="020B0604020202020204" pitchFamily="34" charset="0"/>
              </a:rPr>
              <a:t>did not make an investment decision on the implementation of the Reverse Project.</a:t>
            </a:r>
          </a:p>
          <a:p>
            <a:pPr marL="0" indent="355600" algn="just" defTabSz="355600">
              <a:buNone/>
            </a:pPr>
            <a:r>
              <a:rPr lang="en-US" altLang="ru-RU" sz="1200" dirty="0">
                <a:latin typeface="Arial" panose="020B0604020202020204" pitchFamily="34" charset="0"/>
                <a:cs typeface="Arial" panose="020B0604020202020204" pitchFamily="34" charset="0"/>
              </a:rPr>
              <a:t>The project was approved by the Participant from the Chinese side only in May 2018. On the Kazakhstan side, the Reverse Project was approved by the decisions of the Investment Committees of </a:t>
            </a:r>
            <a:r>
              <a:rPr lang="en-US" altLang="ru-RU" sz="1200" dirty="0" err="1">
                <a:latin typeface="Arial" panose="020B0604020202020204" pitchFamily="34" charset="0"/>
                <a:cs typeface="Arial" panose="020B0604020202020204" pitchFamily="34" charset="0"/>
              </a:rPr>
              <a:t>KazTransOil</a:t>
            </a:r>
            <a:r>
              <a:rPr lang="en-US" altLang="ru-RU" sz="1200" dirty="0">
                <a:latin typeface="Arial" panose="020B0604020202020204" pitchFamily="34" charset="0"/>
                <a:cs typeface="Arial" panose="020B0604020202020204" pitchFamily="34" charset="0"/>
              </a:rPr>
              <a:t> JSC (minutes dated April 25, 2018), KazMunaiGas NCJSC (minutes dated June 12, 2018) and </a:t>
            </a:r>
            <a:r>
              <a:rPr lang="en-US" altLang="ru-RU" sz="1200" dirty="0" err="1">
                <a:latin typeface="Arial" panose="020B0604020202020204" pitchFamily="34" charset="0"/>
                <a:cs typeface="Arial" panose="020B0604020202020204" pitchFamily="34" charset="0"/>
              </a:rPr>
              <a:t>Samruk-Kazyna</a:t>
            </a:r>
            <a:r>
              <a:rPr lang="en-US" altLang="ru-RU" sz="1200" dirty="0">
                <a:latin typeface="Arial" panose="020B0604020202020204" pitchFamily="34" charset="0"/>
                <a:cs typeface="Arial" panose="020B0604020202020204" pitchFamily="34" charset="0"/>
              </a:rPr>
              <a:t> JSC (minutes dated July 10, 2018).</a:t>
            </a:r>
          </a:p>
          <a:p>
            <a:pPr marL="0" indent="355600" algn="just" defTabSz="355600">
              <a:buNone/>
            </a:pPr>
            <a:endParaRPr lang="en-US" altLang="ru-RU" sz="1200" dirty="0">
              <a:latin typeface="Arial" panose="020B0604020202020204" pitchFamily="34" charset="0"/>
              <a:cs typeface="Arial" panose="020B0604020202020204" pitchFamily="34" charset="0"/>
            </a:endParaRPr>
          </a:p>
          <a:p>
            <a:pPr marL="0" indent="355600" algn="just" defTabSz="355600">
              <a:buNone/>
            </a:pPr>
            <a:r>
              <a:rPr lang="en-US" altLang="ru-RU" sz="1200" b="1" dirty="0">
                <a:latin typeface="Arial" panose="020B0604020202020204" pitchFamily="34" charset="0"/>
                <a:cs typeface="Arial" panose="020B0604020202020204" pitchFamily="34" charset="0"/>
              </a:rPr>
              <a:t>It shall be noted </a:t>
            </a:r>
            <a:r>
              <a:rPr lang="en-US" altLang="ru-RU" sz="1200" dirty="0">
                <a:latin typeface="Arial" panose="020B0604020202020204" pitchFamily="34" charset="0"/>
                <a:cs typeface="Arial" panose="020B0604020202020204" pitchFamily="34" charset="0"/>
              </a:rPr>
              <a:t>that the approved </a:t>
            </a:r>
            <a:r>
              <a:rPr lang="en-US" altLang="ru-RU" sz="1200" b="1" dirty="0">
                <a:latin typeface="Arial" panose="020B0604020202020204" pitchFamily="34" charset="0"/>
                <a:cs typeface="Arial" panose="020B0604020202020204" pitchFamily="34" charset="0"/>
              </a:rPr>
              <a:t>tariff of 2011 </a:t>
            </a:r>
            <a:r>
              <a:rPr lang="en-US" altLang="ru-RU" sz="1200" b="1" u="sng" dirty="0">
                <a:latin typeface="Arial" panose="020B0604020202020204" pitchFamily="34" charset="0"/>
                <a:cs typeface="Arial" panose="020B0604020202020204" pitchFamily="34" charset="0"/>
              </a:rPr>
              <a:t>does not take into account </a:t>
            </a:r>
            <a:r>
              <a:rPr lang="en-US" altLang="ru-RU" sz="1200" b="1" dirty="0">
                <a:latin typeface="Arial" panose="020B0604020202020204" pitchFamily="34" charset="0"/>
                <a:cs typeface="Arial" panose="020B0604020202020204" pitchFamily="34" charset="0"/>
              </a:rPr>
              <a:t>and could not objectively take into account the costs of implementing the approved investment program</a:t>
            </a:r>
            <a:r>
              <a:rPr lang="en-US" altLang="ru-RU" sz="1200" dirty="0">
                <a:latin typeface="Arial" panose="020B0604020202020204" pitchFamily="34" charset="0"/>
                <a:cs typeface="Arial" panose="020B0604020202020204" pitchFamily="34" charset="0"/>
              </a:rPr>
              <a:t> for 2016-2020, as a result of which the implementation of this investment program is at the expense of profits and depreciation charges of the Partnership.</a:t>
            </a:r>
          </a:p>
          <a:p>
            <a:pPr marL="0" indent="355600" algn="just" defTabSz="355600">
              <a:buNone/>
            </a:pPr>
            <a:endParaRPr lang="en-US" altLang="ru-RU" sz="1200" dirty="0">
              <a:latin typeface="Arial" panose="020B0604020202020204" pitchFamily="34" charset="0"/>
              <a:cs typeface="Arial" panose="020B0604020202020204" pitchFamily="34" charset="0"/>
            </a:endParaRPr>
          </a:p>
          <a:p>
            <a:pPr marL="0" indent="355600" algn="just" defTabSz="355600">
              <a:buNone/>
            </a:pPr>
            <a:r>
              <a:rPr lang="en-US" altLang="ru-RU" sz="1200" dirty="0">
                <a:latin typeface="Arial" panose="020B0604020202020204" pitchFamily="34" charset="0"/>
                <a:cs typeface="Arial" panose="020B0604020202020204" pitchFamily="34" charset="0"/>
              </a:rPr>
              <a:t>The Partnership does not have a new investment program approved by the authorized and state agencies for 2022. The Partnership is currently completing the implementation of the previously approved Reverse Project. </a:t>
            </a:r>
            <a:r>
              <a:rPr lang="en-US" altLang="ru-RU" sz="1200" b="1" dirty="0">
                <a:latin typeface="Arial" panose="020B0604020202020204" pitchFamily="34" charset="0"/>
                <a:cs typeface="Arial" panose="020B0604020202020204" pitchFamily="34" charset="0"/>
              </a:rPr>
              <a:t>In fact, as of the 1</a:t>
            </a:r>
            <a:r>
              <a:rPr lang="en-US" altLang="ru-RU" sz="1200" b="1" baseline="30000" dirty="0">
                <a:latin typeface="Arial" panose="020B0604020202020204" pitchFamily="34" charset="0"/>
                <a:cs typeface="Arial" panose="020B0604020202020204" pitchFamily="34" charset="0"/>
              </a:rPr>
              <a:t>st</a:t>
            </a:r>
            <a:r>
              <a:rPr lang="en-US" altLang="ru-RU" sz="1200" b="1" dirty="0">
                <a:latin typeface="Arial" panose="020B0604020202020204" pitchFamily="34" charset="0"/>
                <a:cs typeface="Arial" panose="020B0604020202020204" pitchFamily="34" charset="0"/>
              </a:rPr>
              <a:t> half of 2022, the Partnership allocated funds for capital investments from the Partnership’s profits and depreciation charges to complete the Reverse Project. </a:t>
            </a:r>
            <a:r>
              <a:rPr lang="ru-RU" sz="1200" b="1" dirty="0">
                <a:latin typeface="Arial" panose="020B0604020202020204" pitchFamily="34" charset="0"/>
                <a:cs typeface="Arial" panose="020B0604020202020204" pitchFamily="34" charset="0"/>
              </a:rPr>
              <a:t>	</a:t>
            </a:r>
            <a:endParaRPr lang="ru-RU" altLang="ru-RU" sz="1200" dirty="0">
              <a:solidFill>
                <a:srgbClr val="FF0000"/>
              </a:solidFill>
              <a:latin typeface="Arial" panose="020B0604020202020204" pitchFamily="34" charset="0"/>
              <a:cs typeface="Arial" panose="020B0604020202020204" pitchFamily="34"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2919314085"/>
              </p:ext>
            </p:extLst>
          </p:nvPr>
        </p:nvGraphicFramePr>
        <p:xfrm>
          <a:off x="551382" y="5250904"/>
          <a:ext cx="11161240" cy="1127760"/>
        </p:xfrm>
        <a:graphic>
          <a:graphicData uri="http://schemas.openxmlformats.org/drawingml/2006/table">
            <a:tbl>
              <a:tblPr firstRow="1" bandRow="1">
                <a:tableStyleId>{5C22544A-7EE6-4342-B048-85BDC9FD1C3A}</a:tableStyleId>
              </a:tblPr>
              <a:tblGrid>
                <a:gridCol w="1395155">
                  <a:extLst>
                    <a:ext uri="{9D8B030D-6E8A-4147-A177-3AD203B41FA5}">
                      <a16:colId xmlns:a16="http://schemas.microsoft.com/office/drawing/2014/main" val="20000"/>
                    </a:ext>
                  </a:extLst>
                </a:gridCol>
                <a:gridCol w="1395155">
                  <a:extLst>
                    <a:ext uri="{9D8B030D-6E8A-4147-A177-3AD203B41FA5}">
                      <a16:colId xmlns:a16="http://schemas.microsoft.com/office/drawing/2014/main" val="20001"/>
                    </a:ext>
                  </a:extLst>
                </a:gridCol>
                <a:gridCol w="1395155">
                  <a:extLst>
                    <a:ext uri="{9D8B030D-6E8A-4147-A177-3AD203B41FA5}">
                      <a16:colId xmlns:a16="http://schemas.microsoft.com/office/drawing/2014/main" val="20002"/>
                    </a:ext>
                  </a:extLst>
                </a:gridCol>
                <a:gridCol w="1395155">
                  <a:extLst>
                    <a:ext uri="{9D8B030D-6E8A-4147-A177-3AD203B41FA5}">
                      <a16:colId xmlns:a16="http://schemas.microsoft.com/office/drawing/2014/main" val="20003"/>
                    </a:ext>
                  </a:extLst>
                </a:gridCol>
                <a:gridCol w="1395155">
                  <a:extLst>
                    <a:ext uri="{9D8B030D-6E8A-4147-A177-3AD203B41FA5}">
                      <a16:colId xmlns:a16="http://schemas.microsoft.com/office/drawing/2014/main" val="20004"/>
                    </a:ext>
                  </a:extLst>
                </a:gridCol>
                <a:gridCol w="1395155">
                  <a:extLst>
                    <a:ext uri="{9D8B030D-6E8A-4147-A177-3AD203B41FA5}">
                      <a16:colId xmlns:a16="http://schemas.microsoft.com/office/drawing/2014/main" val="20005"/>
                    </a:ext>
                  </a:extLst>
                </a:gridCol>
                <a:gridCol w="1395155">
                  <a:extLst>
                    <a:ext uri="{9D8B030D-6E8A-4147-A177-3AD203B41FA5}">
                      <a16:colId xmlns:a16="http://schemas.microsoft.com/office/drawing/2014/main" val="20006"/>
                    </a:ext>
                  </a:extLst>
                </a:gridCol>
                <a:gridCol w="1395155">
                  <a:extLst>
                    <a:ext uri="{9D8B030D-6E8A-4147-A177-3AD203B41FA5}">
                      <a16:colId xmlns:a16="http://schemas.microsoft.com/office/drawing/2014/main" val="2521404747"/>
                    </a:ext>
                  </a:extLst>
                </a:gridCol>
              </a:tblGrid>
              <a:tr h="246063">
                <a:tc>
                  <a:txBody>
                    <a:bodyPr/>
                    <a:lstStyle/>
                    <a:p>
                      <a:endParaRPr lang="ru-RU" sz="1400" dirty="0">
                        <a:latin typeface="Arial" panose="020B0604020202020204" pitchFamily="34" charset="0"/>
                        <a:cs typeface="Arial" panose="020B0604020202020204" pitchFamily="34" charset="0"/>
                      </a:endParaRPr>
                    </a:p>
                  </a:txBody>
                  <a:tcPr marL="91435" marR="91435">
                    <a:solidFill>
                      <a:srgbClr val="00B0F0"/>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Year </a:t>
                      </a:r>
                      <a:r>
                        <a:rPr lang="ru-RU" sz="1400" dirty="0">
                          <a:solidFill>
                            <a:schemeClr val="tx1"/>
                          </a:solidFill>
                          <a:latin typeface="Arial" panose="020B0604020202020204" pitchFamily="34" charset="0"/>
                          <a:cs typeface="Arial" panose="020B0604020202020204" pitchFamily="34" charset="0"/>
                        </a:rPr>
                        <a:t>2016</a:t>
                      </a:r>
                    </a:p>
                  </a:txBody>
                  <a:tcPr marL="91435" marR="91435">
                    <a:solidFill>
                      <a:srgbClr val="00B0F0"/>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Year </a:t>
                      </a:r>
                      <a:r>
                        <a:rPr lang="ru-RU" sz="1400" dirty="0">
                          <a:solidFill>
                            <a:schemeClr val="tx1"/>
                          </a:solidFill>
                          <a:latin typeface="Arial" panose="020B0604020202020204" pitchFamily="34" charset="0"/>
                          <a:cs typeface="Arial" panose="020B0604020202020204" pitchFamily="34" charset="0"/>
                        </a:rPr>
                        <a:t>2017</a:t>
                      </a:r>
                    </a:p>
                  </a:txBody>
                  <a:tcPr marL="91435" marR="91435">
                    <a:solidFill>
                      <a:srgbClr val="00B0F0"/>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Year </a:t>
                      </a:r>
                      <a:r>
                        <a:rPr lang="ru-RU" sz="1400" dirty="0">
                          <a:solidFill>
                            <a:schemeClr val="tx1"/>
                          </a:solidFill>
                          <a:latin typeface="Arial" panose="020B0604020202020204" pitchFamily="34" charset="0"/>
                          <a:cs typeface="Arial" panose="020B0604020202020204" pitchFamily="34" charset="0"/>
                        </a:rPr>
                        <a:t>2018</a:t>
                      </a:r>
                    </a:p>
                  </a:txBody>
                  <a:tcPr marL="91435" marR="91435">
                    <a:solidFill>
                      <a:srgbClr val="00B0F0"/>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Year </a:t>
                      </a:r>
                      <a:r>
                        <a:rPr lang="ru-RU" sz="1400" dirty="0">
                          <a:solidFill>
                            <a:schemeClr val="tx1"/>
                          </a:solidFill>
                          <a:latin typeface="Arial" panose="020B0604020202020204" pitchFamily="34" charset="0"/>
                          <a:cs typeface="Arial" panose="020B0604020202020204" pitchFamily="34" charset="0"/>
                        </a:rPr>
                        <a:t>2019</a:t>
                      </a:r>
                    </a:p>
                  </a:txBody>
                  <a:tcPr marL="91435" marR="91435">
                    <a:solidFill>
                      <a:srgbClr val="00B0F0"/>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Year </a:t>
                      </a:r>
                      <a:r>
                        <a:rPr lang="ru-RU" sz="1400" dirty="0">
                          <a:solidFill>
                            <a:schemeClr val="tx1"/>
                          </a:solidFill>
                          <a:latin typeface="Arial" panose="020B0604020202020204" pitchFamily="34" charset="0"/>
                          <a:cs typeface="Arial" panose="020B0604020202020204" pitchFamily="34" charset="0"/>
                        </a:rPr>
                        <a:t>2020</a:t>
                      </a:r>
                    </a:p>
                  </a:txBody>
                  <a:tcPr marL="91435" marR="91435">
                    <a:solidFill>
                      <a:srgbClr val="00B0F0"/>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Year </a:t>
                      </a:r>
                      <a:r>
                        <a:rPr lang="ru-RU" sz="1400" dirty="0">
                          <a:solidFill>
                            <a:schemeClr val="tx1"/>
                          </a:solidFill>
                          <a:latin typeface="Arial" panose="020B0604020202020204" pitchFamily="34" charset="0"/>
                          <a:cs typeface="Arial" panose="020B0604020202020204" pitchFamily="34" charset="0"/>
                        </a:rPr>
                        <a:t>202</a:t>
                      </a:r>
                      <a:r>
                        <a:rPr lang="en-US" sz="1400" dirty="0">
                          <a:solidFill>
                            <a:schemeClr val="tx1"/>
                          </a:solidFill>
                          <a:latin typeface="Arial" panose="020B0604020202020204" pitchFamily="34" charset="0"/>
                          <a:cs typeface="Arial" panose="020B0604020202020204" pitchFamily="34" charset="0"/>
                        </a:rPr>
                        <a:t>1</a:t>
                      </a:r>
                      <a:endParaRPr lang="ru-RU" sz="1400" dirty="0">
                        <a:solidFill>
                          <a:schemeClr val="tx1"/>
                        </a:solidFill>
                        <a:latin typeface="Arial" panose="020B0604020202020204" pitchFamily="34" charset="0"/>
                        <a:cs typeface="Arial" panose="020B0604020202020204" pitchFamily="34" charset="0"/>
                      </a:endParaRPr>
                    </a:p>
                  </a:txBody>
                  <a:tcPr marL="91435" marR="91435">
                    <a:solidFill>
                      <a:srgbClr val="00B0F0"/>
                    </a:solidFill>
                  </a:tcPr>
                </a:tc>
                <a:tc>
                  <a:txBody>
                    <a:bodyPr/>
                    <a:lstStyle/>
                    <a:p>
                      <a:pPr algn="ctr"/>
                      <a:r>
                        <a:rPr lang="kk-KZ" sz="1400" dirty="0">
                          <a:solidFill>
                            <a:schemeClr val="tx1"/>
                          </a:solidFill>
                          <a:latin typeface="Arial" panose="020B0604020202020204" pitchFamily="34" charset="0"/>
                          <a:cs typeface="Arial" panose="020B0604020202020204" pitchFamily="34" charset="0"/>
                        </a:rPr>
                        <a:t>1</a:t>
                      </a:r>
                      <a:r>
                        <a:rPr lang="en-US" sz="1400" baseline="30000" dirty="0" err="1">
                          <a:solidFill>
                            <a:schemeClr val="tx1"/>
                          </a:solidFill>
                          <a:latin typeface="Arial" panose="020B0604020202020204" pitchFamily="34" charset="0"/>
                          <a:cs typeface="Arial" panose="020B0604020202020204" pitchFamily="34" charset="0"/>
                        </a:rPr>
                        <a:t>st</a:t>
                      </a:r>
                      <a:r>
                        <a:rPr lang="en-US" sz="1400" dirty="0">
                          <a:solidFill>
                            <a:schemeClr val="tx1"/>
                          </a:solidFill>
                          <a:latin typeface="Arial" panose="020B0604020202020204" pitchFamily="34" charset="0"/>
                          <a:cs typeface="Arial" panose="020B0604020202020204" pitchFamily="34" charset="0"/>
                        </a:rPr>
                        <a:t> half of the year</a:t>
                      </a:r>
                      <a:r>
                        <a:rPr lang="kk-KZ" sz="1400" dirty="0">
                          <a:solidFill>
                            <a:schemeClr val="tx1"/>
                          </a:solidFill>
                          <a:latin typeface="Arial" panose="020B0604020202020204" pitchFamily="34" charset="0"/>
                          <a:cs typeface="Arial" panose="020B0604020202020204" pitchFamily="34" charset="0"/>
                        </a:rPr>
                        <a:t> 2022</a:t>
                      </a:r>
                      <a:endParaRPr lang="ru-RU" sz="1400" dirty="0">
                        <a:solidFill>
                          <a:schemeClr val="tx1"/>
                        </a:solidFill>
                        <a:latin typeface="Arial" panose="020B0604020202020204" pitchFamily="34" charset="0"/>
                        <a:cs typeface="Arial" panose="020B0604020202020204" pitchFamily="34" charset="0"/>
                      </a:endParaRPr>
                    </a:p>
                  </a:txBody>
                  <a:tcPr marL="91435" marR="91435">
                    <a:solidFill>
                      <a:srgbClr val="00B0F0"/>
                    </a:solidFill>
                  </a:tcPr>
                </a:tc>
                <a:extLst>
                  <a:ext uri="{0D108BD9-81ED-4DB2-BD59-A6C34878D82A}">
                    <a16:rowId xmlns:a16="http://schemas.microsoft.com/office/drawing/2014/main" val="10000"/>
                  </a:ext>
                </a:extLst>
              </a:tr>
              <a:tr h="246063">
                <a:tc>
                  <a:txBody>
                    <a:bodyPr/>
                    <a:lstStyle/>
                    <a:p>
                      <a:r>
                        <a:rPr lang="en-US" sz="1400" dirty="0">
                          <a:latin typeface="Arial" panose="020B0604020202020204" pitchFamily="34" charset="0"/>
                          <a:cs typeface="Arial" panose="020B0604020202020204" pitchFamily="34" charset="0"/>
                        </a:rPr>
                        <a:t>Plan </a:t>
                      </a:r>
                      <a:endParaRPr lang="ru-RU" sz="1400" dirty="0">
                        <a:latin typeface="Arial" panose="020B0604020202020204" pitchFamily="34" charset="0"/>
                        <a:cs typeface="Arial" panose="020B0604020202020204" pitchFamily="34" charset="0"/>
                      </a:endParaRPr>
                    </a:p>
                  </a:txBody>
                  <a:tcPr marL="91435" marR="91435">
                    <a:solidFill>
                      <a:schemeClr val="bg1">
                        <a:lumMod val="85000"/>
                      </a:schemeClr>
                    </a:solidFill>
                  </a:tcPr>
                </a:tc>
                <a:tc>
                  <a:txBody>
                    <a:bodyPr/>
                    <a:lstStyle/>
                    <a:p>
                      <a:pPr algn="ctr"/>
                      <a:r>
                        <a:rPr lang="ru-RU" sz="1400" dirty="0">
                          <a:latin typeface="Arial" panose="020B0604020202020204" pitchFamily="34" charset="0"/>
                          <a:cs typeface="Arial" panose="020B0604020202020204" pitchFamily="34" charset="0"/>
                        </a:rPr>
                        <a:t>5 798,3</a:t>
                      </a:r>
                    </a:p>
                  </a:txBody>
                  <a:tcPr marL="91435" marR="91435">
                    <a:solidFill>
                      <a:schemeClr val="bg1">
                        <a:lumMod val="85000"/>
                      </a:schemeClr>
                    </a:solidFill>
                  </a:tcPr>
                </a:tc>
                <a:tc>
                  <a:txBody>
                    <a:bodyPr/>
                    <a:lstStyle/>
                    <a:p>
                      <a:pPr algn="ctr"/>
                      <a:r>
                        <a:rPr lang="ru-RU" sz="1400" dirty="0">
                          <a:latin typeface="Arial" panose="020B0604020202020204" pitchFamily="34" charset="0"/>
                          <a:cs typeface="Arial" panose="020B0604020202020204" pitchFamily="34" charset="0"/>
                        </a:rPr>
                        <a:t>4 975,7</a:t>
                      </a:r>
                    </a:p>
                  </a:txBody>
                  <a:tcPr marL="91435" marR="91435">
                    <a:solidFill>
                      <a:schemeClr val="bg1">
                        <a:lumMod val="85000"/>
                      </a:schemeClr>
                    </a:solidFill>
                  </a:tcPr>
                </a:tc>
                <a:tc>
                  <a:txBody>
                    <a:bodyPr/>
                    <a:lstStyle/>
                    <a:p>
                      <a:pPr algn="ctr"/>
                      <a:r>
                        <a:rPr lang="ru-RU" sz="1400" dirty="0">
                          <a:latin typeface="Arial" panose="020B0604020202020204" pitchFamily="34" charset="0"/>
                          <a:cs typeface="Arial" panose="020B0604020202020204" pitchFamily="34" charset="0"/>
                        </a:rPr>
                        <a:t>8 136,4</a:t>
                      </a:r>
                    </a:p>
                  </a:txBody>
                  <a:tcPr marL="91435" marR="91435">
                    <a:solidFill>
                      <a:schemeClr val="bg1">
                        <a:lumMod val="85000"/>
                      </a:schemeClr>
                    </a:solidFill>
                  </a:tcPr>
                </a:tc>
                <a:tc>
                  <a:txBody>
                    <a:bodyPr/>
                    <a:lstStyle/>
                    <a:p>
                      <a:pPr algn="ctr"/>
                      <a:r>
                        <a:rPr lang="ru-RU" sz="1400" dirty="0">
                          <a:latin typeface="Arial" panose="020B0604020202020204" pitchFamily="34" charset="0"/>
                          <a:cs typeface="Arial" panose="020B0604020202020204" pitchFamily="34" charset="0"/>
                        </a:rPr>
                        <a:t>1 632,1</a:t>
                      </a:r>
                    </a:p>
                  </a:txBody>
                  <a:tcPr marL="91435" marR="91435">
                    <a:solidFill>
                      <a:schemeClr val="bg1">
                        <a:lumMod val="85000"/>
                      </a:schemeClr>
                    </a:solidFill>
                  </a:tcPr>
                </a:tc>
                <a:tc>
                  <a:txBody>
                    <a:bodyPr/>
                    <a:lstStyle/>
                    <a:p>
                      <a:pPr algn="ctr"/>
                      <a:r>
                        <a:rPr lang="ru-RU" sz="1400" dirty="0">
                          <a:latin typeface="Arial" panose="020B0604020202020204" pitchFamily="34" charset="0"/>
                          <a:cs typeface="Arial" panose="020B0604020202020204" pitchFamily="34" charset="0"/>
                        </a:rPr>
                        <a:t>1 993,4</a:t>
                      </a:r>
                    </a:p>
                  </a:txBody>
                  <a:tcPr marL="91435" marR="91435">
                    <a:solidFill>
                      <a:schemeClr val="bg1">
                        <a:lumMod val="85000"/>
                      </a:schemeClr>
                    </a:solidFill>
                  </a:tcPr>
                </a:tc>
                <a:tc>
                  <a:txBody>
                    <a:bodyPr/>
                    <a:lstStyle/>
                    <a:p>
                      <a:pPr algn="ctr"/>
                      <a:r>
                        <a:rPr lang="en-US" sz="1400" dirty="0">
                          <a:latin typeface="Arial" panose="020B0604020202020204" pitchFamily="34" charset="0"/>
                          <a:cs typeface="Arial" panose="020B0604020202020204" pitchFamily="34" charset="0"/>
                        </a:rPr>
                        <a:t>0,0</a:t>
                      </a:r>
                      <a:endParaRPr lang="ru-RU" sz="1400" dirty="0">
                        <a:latin typeface="Arial" panose="020B0604020202020204" pitchFamily="34" charset="0"/>
                        <a:cs typeface="Arial" panose="020B0604020202020204" pitchFamily="34" charset="0"/>
                      </a:endParaRPr>
                    </a:p>
                  </a:txBody>
                  <a:tcPr marL="91435" marR="91435">
                    <a:solidFill>
                      <a:schemeClr val="bg1">
                        <a:lumMod val="85000"/>
                      </a:schemeClr>
                    </a:solidFill>
                  </a:tcPr>
                </a:tc>
                <a:tc>
                  <a:txBody>
                    <a:bodyPr/>
                    <a:lstStyle/>
                    <a:p>
                      <a:pPr algn="ctr"/>
                      <a:r>
                        <a:rPr lang="kk-KZ" sz="1400" dirty="0">
                          <a:latin typeface="Arial" panose="020B0604020202020204" pitchFamily="34" charset="0"/>
                          <a:cs typeface="Arial" panose="020B0604020202020204" pitchFamily="34" charset="0"/>
                        </a:rPr>
                        <a:t>0,0</a:t>
                      </a:r>
                      <a:endParaRPr lang="ru-RU" sz="1400" dirty="0">
                        <a:latin typeface="Arial" panose="020B0604020202020204" pitchFamily="34" charset="0"/>
                        <a:cs typeface="Arial" panose="020B0604020202020204" pitchFamily="34" charset="0"/>
                      </a:endParaRPr>
                    </a:p>
                  </a:txBody>
                  <a:tcPr marL="91435" marR="91435">
                    <a:solidFill>
                      <a:schemeClr val="bg1">
                        <a:lumMod val="85000"/>
                      </a:schemeClr>
                    </a:solidFill>
                  </a:tcPr>
                </a:tc>
                <a:extLst>
                  <a:ext uri="{0D108BD9-81ED-4DB2-BD59-A6C34878D82A}">
                    <a16:rowId xmlns:a16="http://schemas.microsoft.com/office/drawing/2014/main" val="10001"/>
                  </a:ext>
                </a:extLst>
              </a:tr>
              <a:tr h="246063">
                <a:tc>
                  <a:txBody>
                    <a:bodyPr/>
                    <a:lstStyle/>
                    <a:p>
                      <a:r>
                        <a:rPr lang="en-US" sz="1400" dirty="0">
                          <a:latin typeface="Arial" panose="020B0604020202020204" pitchFamily="34" charset="0"/>
                          <a:cs typeface="Arial" panose="020B0604020202020204" pitchFamily="34" charset="0"/>
                        </a:rPr>
                        <a:t>Actual </a:t>
                      </a:r>
                      <a:endParaRPr lang="ru-RU" sz="1400" dirty="0">
                        <a:latin typeface="Arial" panose="020B0604020202020204" pitchFamily="34" charset="0"/>
                        <a:cs typeface="Arial" panose="020B0604020202020204" pitchFamily="34" charset="0"/>
                      </a:endParaRPr>
                    </a:p>
                  </a:txBody>
                  <a:tcPr marL="91435" marR="91435">
                    <a:solidFill>
                      <a:schemeClr val="bg1"/>
                    </a:solidFill>
                  </a:tcPr>
                </a:tc>
                <a:tc>
                  <a:txBody>
                    <a:bodyPr/>
                    <a:lstStyle/>
                    <a:p>
                      <a:pPr algn="ctr"/>
                      <a:r>
                        <a:rPr lang="ru-RU" sz="1400" dirty="0">
                          <a:latin typeface="Arial" panose="020B0604020202020204" pitchFamily="34" charset="0"/>
                          <a:cs typeface="Arial" panose="020B0604020202020204" pitchFamily="34" charset="0"/>
                        </a:rPr>
                        <a:t>0,0</a:t>
                      </a:r>
                    </a:p>
                  </a:txBody>
                  <a:tcPr marL="91435" marR="91435">
                    <a:solidFill>
                      <a:schemeClr val="bg1"/>
                    </a:solidFill>
                  </a:tcPr>
                </a:tc>
                <a:tc>
                  <a:txBody>
                    <a:bodyPr/>
                    <a:lstStyle/>
                    <a:p>
                      <a:pPr algn="ctr"/>
                      <a:r>
                        <a:rPr lang="ru-RU" sz="1400" dirty="0">
                          <a:latin typeface="Arial" panose="020B0604020202020204" pitchFamily="34" charset="0"/>
                          <a:cs typeface="Arial" panose="020B0604020202020204" pitchFamily="34" charset="0"/>
                        </a:rPr>
                        <a:t>0,0</a:t>
                      </a:r>
                    </a:p>
                  </a:txBody>
                  <a:tcPr marL="91435" marR="91435">
                    <a:solidFill>
                      <a:schemeClr val="bg1"/>
                    </a:solidFill>
                  </a:tcPr>
                </a:tc>
                <a:tc>
                  <a:txBody>
                    <a:bodyPr/>
                    <a:lstStyle/>
                    <a:p>
                      <a:pPr algn="ctr"/>
                      <a:r>
                        <a:rPr lang="ru-RU" sz="1400" dirty="0">
                          <a:latin typeface="Arial" panose="020B0604020202020204" pitchFamily="34" charset="0"/>
                          <a:cs typeface="Arial" panose="020B0604020202020204" pitchFamily="34" charset="0"/>
                        </a:rPr>
                        <a:t>1 861,2</a:t>
                      </a:r>
                    </a:p>
                  </a:txBody>
                  <a:tcPr marL="91435" marR="91435">
                    <a:solidFill>
                      <a:schemeClr val="bg1"/>
                    </a:solidFill>
                  </a:tcPr>
                </a:tc>
                <a:tc>
                  <a:txBody>
                    <a:bodyPr/>
                    <a:lstStyle/>
                    <a:p>
                      <a:pPr algn="ctr"/>
                      <a:r>
                        <a:rPr lang="ru-RU" sz="1400" dirty="0">
                          <a:latin typeface="Arial" panose="020B0604020202020204" pitchFamily="34" charset="0"/>
                          <a:cs typeface="Arial" panose="020B0604020202020204" pitchFamily="34" charset="0"/>
                        </a:rPr>
                        <a:t>8 413,2</a:t>
                      </a:r>
                    </a:p>
                  </a:txBody>
                  <a:tcPr marL="91435" marR="91435">
                    <a:solidFill>
                      <a:schemeClr val="bg1"/>
                    </a:solidFill>
                  </a:tcPr>
                </a:tc>
                <a:tc>
                  <a:txBody>
                    <a:bodyPr/>
                    <a:lstStyle/>
                    <a:p>
                      <a:pPr algn="ctr"/>
                      <a:r>
                        <a:rPr lang="ru-RU" sz="1400" dirty="0">
                          <a:latin typeface="Arial" panose="020B0604020202020204" pitchFamily="34" charset="0"/>
                          <a:cs typeface="Arial" panose="020B0604020202020204" pitchFamily="34" charset="0"/>
                        </a:rPr>
                        <a:t>9 945,6</a:t>
                      </a:r>
                    </a:p>
                  </a:txBody>
                  <a:tcPr marL="91435" marR="91435">
                    <a:solidFill>
                      <a:schemeClr val="bg1"/>
                    </a:solidFill>
                  </a:tcPr>
                </a:tc>
                <a:tc>
                  <a:txBody>
                    <a:bodyPr/>
                    <a:lstStyle/>
                    <a:p>
                      <a:pPr algn="ctr"/>
                      <a:r>
                        <a:rPr lang="kk-KZ" sz="1400" dirty="0">
                          <a:latin typeface="Arial" panose="020B0604020202020204" pitchFamily="34" charset="0"/>
                          <a:cs typeface="Arial" panose="020B0604020202020204" pitchFamily="34" charset="0"/>
                        </a:rPr>
                        <a:t>6 0</a:t>
                      </a:r>
                      <a:r>
                        <a:rPr lang="en-US" sz="1400" dirty="0">
                          <a:latin typeface="Arial" panose="020B0604020202020204" pitchFamily="34" charset="0"/>
                          <a:cs typeface="Arial" panose="020B0604020202020204" pitchFamily="34" charset="0"/>
                        </a:rPr>
                        <a:t>62</a:t>
                      </a:r>
                      <a:endParaRPr lang="ru-RU" sz="1400" dirty="0">
                        <a:latin typeface="Arial" panose="020B0604020202020204" pitchFamily="34" charset="0"/>
                        <a:cs typeface="Arial" panose="020B0604020202020204" pitchFamily="34" charset="0"/>
                      </a:endParaRPr>
                    </a:p>
                  </a:txBody>
                  <a:tcPr marL="91435" marR="91435">
                    <a:solidFill>
                      <a:schemeClr val="bg1"/>
                    </a:solidFill>
                  </a:tcPr>
                </a:tc>
                <a:tc>
                  <a:txBody>
                    <a:bodyPr/>
                    <a:lstStyle/>
                    <a:p>
                      <a:pPr algn="ctr"/>
                      <a:r>
                        <a:rPr lang="kk-KZ" sz="1400" dirty="0">
                          <a:latin typeface="Arial" panose="020B0604020202020204" pitchFamily="34" charset="0"/>
                          <a:cs typeface="Arial" panose="020B0604020202020204" pitchFamily="34" charset="0"/>
                        </a:rPr>
                        <a:t>740</a:t>
                      </a:r>
                      <a:endParaRPr lang="ru-RU" sz="1400" dirty="0">
                        <a:latin typeface="Arial" panose="020B0604020202020204" pitchFamily="34" charset="0"/>
                        <a:cs typeface="Arial" panose="020B0604020202020204" pitchFamily="34" charset="0"/>
                      </a:endParaRPr>
                    </a:p>
                  </a:txBody>
                  <a:tcPr marL="91435" marR="91435">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97889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3">
            <a:extLst>
              <a:ext uri="{FF2B5EF4-FFF2-40B4-BE49-F238E27FC236}">
                <a16:creationId xmlns:a16="http://schemas.microsoft.com/office/drawing/2014/main" id="{D636B434-6FDD-434D-88F7-9D949088A1DC}"/>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5</a:t>
            </a:fld>
            <a:endParaRPr lang="ru-RU" dirty="0"/>
          </a:p>
        </p:txBody>
      </p:sp>
      <p:pic>
        <p:nvPicPr>
          <p:cNvPr id="13"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17" name="TextBox 16">
            <a:extLst>
              <a:ext uri="{FF2B5EF4-FFF2-40B4-BE49-F238E27FC236}">
                <a16:creationId xmlns:a16="http://schemas.microsoft.com/office/drawing/2014/main" id="{08C34216-4E93-440F-9936-131A3C5F14DC}"/>
              </a:ext>
            </a:extLst>
          </p:cNvPr>
          <p:cNvSpPr txBox="1"/>
          <p:nvPr/>
        </p:nvSpPr>
        <p:spPr>
          <a:xfrm>
            <a:off x="2118547" y="269694"/>
            <a:ext cx="7992888" cy="646331"/>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Execution of the tariff estimate for the 1</a:t>
            </a:r>
            <a:r>
              <a:rPr lang="en-US" b="1" spc="120" baseline="30000" dirty="0">
                <a:solidFill>
                  <a:srgbClr val="374579"/>
                </a:solidFill>
                <a:latin typeface="Arial" panose="020B0604020202020204" pitchFamily="34" charset="0"/>
                <a:cs typeface="Arial" panose="020B0604020202020204" pitchFamily="34" charset="0"/>
              </a:rPr>
              <a:t>st</a:t>
            </a:r>
            <a:r>
              <a:rPr lang="en-US" b="1" spc="120" dirty="0">
                <a:solidFill>
                  <a:srgbClr val="374579"/>
                </a:solidFill>
                <a:latin typeface="Arial" panose="020B0604020202020204" pitchFamily="34" charset="0"/>
                <a:cs typeface="Arial" panose="020B0604020202020204" pitchFamily="34" charset="0"/>
              </a:rPr>
              <a:t> half of 2022 </a:t>
            </a:r>
          </a:p>
          <a:p>
            <a:pPr algn="ctr"/>
            <a:r>
              <a:rPr lang="ru-RU" b="1" spc="120" dirty="0">
                <a:solidFill>
                  <a:srgbClr val="374579"/>
                </a:solidFill>
                <a:latin typeface="Arial" panose="020B0604020202020204" pitchFamily="34" charset="0"/>
                <a:cs typeface="Arial" panose="020B0604020202020204" pitchFamily="34" charset="0"/>
              </a:rPr>
              <a:t>(</a:t>
            </a:r>
            <a:r>
              <a:rPr lang="en-US" b="1" spc="120" dirty="0">
                <a:solidFill>
                  <a:srgbClr val="374579"/>
                </a:solidFill>
                <a:latin typeface="Arial" panose="020B0604020202020204" pitchFamily="34" charset="0"/>
                <a:cs typeface="Arial" panose="020B0604020202020204" pitchFamily="34" charset="0"/>
              </a:rPr>
              <a:t>net cost</a:t>
            </a:r>
            <a:r>
              <a:rPr lang="ru-RU" b="1" spc="120" dirty="0">
                <a:solidFill>
                  <a:srgbClr val="374579"/>
                </a:solidFill>
                <a:latin typeface="Arial" panose="020B0604020202020204" pitchFamily="34" charset="0"/>
                <a:cs typeface="Arial" panose="020B0604020202020204" pitchFamily="34" charset="0"/>
              </a:rPr>
              <a:t>)</a:t>
            </a:r>
          </a:p>
        </p:txBody>
      </p:sp>
      <p:pic>
        <p:nvPicPr>
          <p:cNvPr id="3" name="Рисунок 2">
            <a:extLst>
              <a:ext uri="{FF2B5EF4-FFF2-40B4-BE49-F238E27FC236}">
                <a16:creationId xmlns:a16="http://schemas.microsoft.com/office/drawing/2014/main" id="{E0F7D6D6-7FAA-4A88-AE4B-A724BF033C19}"/>
              </a:ext>
            </a:extLst>
          </p:cNvPr>
          <p:cNvPicPr>
            <a:picLocks noChangeAspect="1"/>
          </p:cNvPicPr>
          <p:nvPr/>
        </p:nvPicPr>
        <p:blipFill>
          <a:blip r:embed="rId4"/>
          <a:stretch>
            <a:fillRect/>
          </a:stretch>
        </p:blipFill>
        <p:spPr>
          <a:xfrm>
            <a:off x="273939" y="1141851"/>
            <a:ext cx="11628017" cy="5306400"/>
          </a:xfrm>
          <a:prstGeom prst="rect">
            <a:avLst/>
          </a:prstGeom>
        </p:spPr>
      </p:pic>
    </p:spTree>
    <p:extLst>
      <p:ext uri="{BB962C8B-B14F-4D97-AF65-F5344CB8AC3E}">
        <p14:creationId xmlns:p14="http://schemas.microsoft.com/office/powerpoint/2010/main" val="3722160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3">
            <a:extLst>
              <a:ext uri="{FF2B5EF4-FFF2-40B4-BE49-F238E27FC236}">
                <a16:creationId xmlns:a16="http://schemas.microsoft.com/office/drawing/2014/main" id="{D636B434-6FDD-434D-88F7-9D949088A1DC}"/>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6</a:t>
            </a:fld>
            <a:endParaRPr lang="ru-RU" dirty="0"/>
          </a:p>
        </p:txBody>
      </p:sp>
      <p:pic>
        <p:nvPicPr>
          <p:cNvPr id="13"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17" name="TextBox 16">
            <a:extLst>
              <a:ext uri="{FF2B5EF4-FFF2-40B4-BE49-F238E27FC236}">
                <a16:creationId xmlns:a16="http://schemas.microsoft.com/office/drawing/2014/main" id="{08C34216-4E93-440F-9936-131A3C5F14DC}"/>
              </a:ext>
            </a:extLst>
          </p:cNvPr>
          <p:cNvSpPr txBox="1"/>
          <p:nvPr/>
        </p:nvSpPr>
        <p:spPr>
          <a:xfrm>
            <a:off x="2118547" y="269694"/>
            <a:ext cx="7992888" cy="646331"/>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Execution of the tariff estimate for the 1</a:t>
            </a:r>
            <a:r>
              <a:rPr lang="en-US" b="1" spc="120" baseline="30000" dirty="0">
                <a:solidFill>
                  <a:srgbClr val="374579"/>
                </a:solidFill>
                <a:latin typeface="Arial" panose="020B0604020202020204" pitchFamily="34" charset="0"/>
                <a:cs typeface="Arial" panose="020B0604020202020204" pitchFamily="34" charset="0"/>
              </a:rPr>
              <a:t>st</a:t>
            </a:r>
            <a:r>
              <a:rPr lang="en-US" b="1" spc="120" dirty="0">
                <a:solidFill>
                  <a:srgbClr val="374579"/>
                </a:solidFill>
                <a:latin typeface="Arial" panose="020B0604020202020204" pitchFamily="34" charset="0"/>
                <a:cs typeface="Arial" panose="020B0604020202020204" pitchFamily="34" charset="0"/>
              </a:rPr>
              <a:t> half of 2022 </a:t>
            </a:r>
          </a:p>
          <a:p>
            <a:pPr algn="ctr"/>
            <a:r>
              <a:rPr lang="ru-RU" b="1" spc="120" dirty="0">
                <a:solidFill>
                  <a:srgbClr val="374579"/>
                </a:solidFill>
                <a:latin typeface="Arial" panose="020B0604020202020204" pitchFamily="34" charset="0"/>
                <a:cs typeface="Arial" panose="020B0604020202020204" pitchFamily="34" charset="0"/>
              </a:rPr>
              <a:t>(</a:t>
            </a:r>
            <a:r>
              <a:rPr lang="en-US" b="1" spc="120" dirty="0">
                <a:solidFill>
                  <a:srgbClr val="374579"/>
                </a:solidFill>
                <a:latin typeface="Arial" panose="020B0604020202020204" pitchFamily="34" charset="0"/>
                <a:cs typeface="Arial" panose="020B0604020202020204" pitchFamily="34" charset="0"/>
              </a:rPr>
              <a:t>expenses of the period</a:t>
            </a:r>
            <a:r>
              <a:rPr lang="ru-RU" b="1" spc="120" dirty="0">
                <a:solidFill>
                  <a:srgbClr val="374579"/>
                </a:solidFill>
                <a:latin typeface="Arial" panose="020B0604020202020204" pitchFamily="34" charset="0"/>
                <a:cs typeface="Arial" panose="020B0604020202020204" pitchFamily="34" charset="0"/>
              </a:rPr>
              <a:t>)</a:t>
            </a:r>
          </a:p>
        </p:txBody>
      </p:sp>
      <p:pic>
        <p:nvPicPr>
          <p:cNvPr id="4" name="Рисунок 3">
            <a:extLst>
              <a:ext uri="{FF2B5EF4-FFF2-40B4-BE49-F238E27FC236}">
                <a16:creationId xmlns:a16="http://schemas.microsoft.com/office/drawing/2014/main" id="{8C31CAD0-38B8-4E22-AC24-F103D75B5F9A}"/>
              </a:ext>
            </a:extLst>
          </p:cNvPr>
          <p:cNvPicPr>
            <a:picLocks noChangeAspect="1"/>
          </p:cNvPicPr>
          <p:nvPr/>
        </p:nvPicPr>
        <p:blipFill>
          <a:blip r:embed="rId4"/>
          <a:stretch>
            <a:fillRect/>
          </a:stretch>
        </p:blipFill>
        <p:spPr>
          <a:xfrm>
            <a:off x="290044" y="923530"/>
            <a:ext cx="11611912" cy="5782482"/>
          </a:xfrm>
          <a:prstGeom prst="rect">
            <a:avLst/>
          </a:prstGeom>
        </p:spPr>
      </p:pic>
    </p:spTree>
    <p:extLst>
      <p:ext uri="{BB962C8B-B14F-4D97-AF65-F5344CB8AC3E}">
        <p14:creationId xmlns:p14="http://schemas.microsoft.com/office/powerpoint/2010/main" val="1410051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3">
            <a:extLst>
              <a:ext uri="{FF2B5EF4-FFF2-40B4-BE49-F238E27FC236}">
                <a16:creationId xmlns:a16="http://schemas.microsoft.com/office/drawing/2014/main" id="{D636B434-6FDD-434D-88F7-9D949088A1DC}"/>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7</a:t>
            </a:fld>
            <a:endParaRPr lang="ru-RU" dirty="0"/>
          </a:p>
        </p:txBody>
      </p:sp>
      <p:pic>
        <p:nvPicPr>
          <p:cNvPr id="13"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graphicFrame>
        <p:nvGraphicFramePr>
          <p:cNvPr id="5" name="Таблица 4"/>
          <p:cNvGraphicFramePr>
            <a:graphicFrameLocks noGrp="1"/>
          </p:cNvGraphicFramePr>
          <p:nvPr>
            <p:extLst>
              <p:ext uri="{D42A27DB-BD31-4B8C-83A1-F6EECF244321}">
                <p14:modId xmlns:p14="http://schemas.microsoft.com/office/powerpoint/2010/main" val="1421847846"/>
              </p:ext>
            </p:extLst>
          </p:nvPr>
        </p:nvGraphicFramePr>
        <p:xfrm>
          <a:off x="6622714" y="1468607"/>
          <a:ext cx="5040560" cy="3095016"/>
        </p:xfrm>
        <a:graphic>
          <a:graphicData uri="http://schemas.openxmlformats.org/drawingml/2006/table">
            <a:tbl>
              <a:tblPr/>
              <a:tblGrid>
                <a:gridCol w="3907724">
                  <a:extLst>
                    <a:ext uri="{9D8B030D-6E8A-4147-A177-3AD203B41FA5}">
                      <a16:colId xmlns:a16="http://schemas.microsoft.com/office/drawing/2014/main" val="4189587060"/>
                    </a:ext>
                  </a:extLst>
                </a:gridCol>
                <a:gridCol w="1132836">
                  <a:extLst>
                    <a:ext uri="{9D8B030D-6E8A-4147-A177-3AD203B41FA5}">
                      <a16:colId xmlns:a16="http://schemas.microsoft.com/office/drawing/2014/main" val="2899058242"/>
                    </a:ext>
                  </a:extLst>
                </a:gridCol>
              </a:tblGrid>
              <a:tr h="511709">
                <a:tc>
                  <a:txBody>
                    <a:bodyPr/>
                    <a:lstStyle/>
                    <a:p>
                      <a:pPr algn="ctr" rtl="0" fontAlgn="ctr"/>
                      <a:r>
                        <a:rPr lang="en-US" sz="1400" b="1" i="0" u="none" strike="noStrike" dirty="0">
                          <a:solidFill>
                            <a:srgbClr val="002060"/>
                          </a:solidFill>
                          <a:effectLst/>
                          <a:latin typeface="Arial" panose="020B0604020202020204" pitchFamily="34" charset="0"/>
                        </a:rPr>
                        <a:t>Indicators, </a:t>
                      </a:r>
                      <a:r>
                        <a:rPr lang="en-US" sz="1400" b="1" i="0" u="none" strike="noStrike" dirty="0" err="1">
                          <a:solidFill>
                            <a:srgbClr val="002060"/>
                          </a:solidFill>
                          <a:effectLst/>
                          <a:latin typeface="Arial" panose="020B0604020202020204" pitchFamily="34" charset="0"/>
                        </a:rPr>
                        <a:t>mln</a:t>
                      </a:r>
                      <a:r>
                        <a:rPr lang="en-US" sz="1400" b="1" i="0" u="none" strike="noStrike" dirty="0">
                          <a:solidFill>
                            <a:srgbClr val="002060"/>
                          </a:solidFill>
                          <a:effectLst/>
                          <a:latin typeface="Arial" panose="020B0604020202020204" pitchFamily="34" charset="0"/>
                        </a:rPr>
                        <a:t> tenge</a:t>
                      </a:r>
                      <a:endParaRPr lang="ru-RU" sz="1400" b="1"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rtl="0" fontAlgn="ctr"/>
                      <a:r>
                        <a:rPr lang="en-US" sz="1400" b="1" i="0" u="none" strike="noStrike" dirty="0">
                          <a:solidFill>
                            <a:srgbClr val="002060"/>
                          </a:solidFill>
                          <a:effectLst/>
                          <a:latin typeface="Arial" panose="020B0604020202020204" pitchFamily="34" charset="0"/>
                        </a:rPr>
                        <a:t>For the 1</a:t>
                      </a:r>
                      <a:r>
                        <a:rPr lang="en-US" sz="1400" b="1" i="0" u="none" strike="noStrike" baseline="30000" dirty="0">
                          <a:solidFill>
                            <a:srgbClr val="002060"/>
                          </a:solidFill>
                          <a:effectLst/>
                          <a:latin typeface="Arial" panose="020B0604020202020204" pitchFamily="34" charset="0"/>
                        </a:rPr>
                        <a:t>st</a:t>
                      </a:r>
                      <a:r>
                        <a:rPr lang="en-US" sz="1400" b="1" i="0" u="none" strike="noStrike" dirty="0">
                          <a:solidFill>
                            <a:srgbClr val="002060"/>
                          </a:solidFill>
                          <a:effectLst/>
                          <a:latin typeface="Arial" panose="020B0604020202020204" pitchFamily="34" charset="0"/>
                        </a:rPr>
                        <a:t> half of the year 2022</a:t>
                      </a:r>
                      <a:endParaRPr lang="ru-RU" sz="1400" b="1"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561234819"/>
                  </a:ext>
                </a:extLst>
              </a:tr>
              <a:tr h="214762">
                <a:tc>
                  <a:txBody>
                    <a:bodyPr/>
                    <a:lstStyle/>
                    <a:p>
                      <a:pPr algn="l" rtl="0" fontAlgn="ctr"/>
                      <a:r>
                        <a:rPr lang="en-US" sz="1400" b="1" i="0" u="none" strike="noStrike" dirty="0">
                          <a:solidFill>
                            <a:srgbClr val="002060"/>
                          </a:solidFill>
                          <a:effectLst/>
                          <a:latin typeface="Arial" panose="020B0604020202020204" pitchFamily="34" charset="0"/>
                        </a:rPr>
                        <a:t>INCOME</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 total</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including</a:t>
                      </a:r>
                      <a:r>
                        <a:rPr lang="ru-RU" sz="1400" b="1" i="0" u="none" strike="noStrike" dirty="0">
                          <a:solidFill>
                            <a:srgbClr val="002060"/>
                          </a:solidFill>
                          <a:effectLst/>
                          <a:latin typeface="Arial" panose="020B0604020202020204" pitchFamily="34" charset="0"/>
                        </a:rPr>
                        <a:t>:</a:t>
                      </a: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1" i="0" u="none" strike="noStrike" dirty="0">
                          <a:solidFill>
                            <a:srgbClr val="002060"/>
                          </a:solidFill>
                          <a:effectLst/>
                          <a:latin typeface="Arial" panose="020B0604020202020204" pitchFamily="34" charset="0"/>
                        </a:rPr>
                        <a:t>8 949</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8441168"/>
                  </a:ext>
                </a:extLst>
              </a:tr>
              <a:tr h="204773">
                <a:tc>
                  <a:txBody>
                    <a:bodyPr/>
                    <a:lstStyle/>
                    <a:p>
                      <a:pPr algn="r" rtl="0" fontAlgn="ctr"/>
                      <a:r>
                        <a:rPr lang="en-US" sz="1400" b="0" i="0" u="none" strike="noStrike" dirty="0">
                          <a:solidFill>
                            <a:srgbClr val="002060"/>
                          </a:solidFill>
                          <a:effectLst/>
                          <a:latin typeface="Arial" panose="020B0604020202020204" pitchFamily="34" charset="0"/>
                        </a:rPr>
                        <a:t>income from core operations</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6 524</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272245"/>
                  </a:ext>
                </a:extLst>
              </a:tr>
              <a:tr h="204773">
                <a:tc>
                  <a:txBody>
                    <a:bodyPr/>
                    <a:lstStyle/>
                    <a:p>
                      <a:pPr algn="r" rtl="0" fontAlgn="ctr"/>
                      <a:r>
                        <a:rPr lang="en-US" sz="1400" b="0" i="0" u="none" strike="noStrike" dirty="0">
                          <a:solidFill>
                            <a:srgbClr val="002060"/>
                          </a:solidFill>
                          <a:effectLst/>
                          <a:latin typeface="Arial" panose="020B0604020202020204" pitchFamily="34" charset="0"/>
                        </a:rPr>
                        <a:t>income from financing</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887</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9011289"/>
                  </a:ext>
                </a:extLst>
              </a:tr>
              <a:tr h="204773">
                <a:tc>
                  <a:txBody>
                    <a:bodyPr/>
                    <a:lstStyle/>
                    <a:p>
                      <a:pPr algn="r" rtl="0" fontAlgn="ctr"/>
                      <a:r>
                        <a:rPr lang="ru-RU" sz="1400" b="0" i="0" u="none" strike="noStrike" dirty="0">
                          <a:solidFill>
                            <a:srgbClr val="002060"/>
                          </a:solidFill>
                          <a:effectLst/>
                          <a:latin typeface="Arial" panose="020B0604020202020204" pitchFamily="34" charset="0"/>
                        </a:rPr>
                        <a:t>     </a:t>
                      </a:r>
                      <a:r>
                        <a:rPr lang="en-US" sz="1400" b="0" i="0" u="none" strike="noStrike" dirty="0">
                          <a:solidFill>
                            <a:srgbClr val="002060"/>
                          </a:solidFill>
                          <a:effectLst/>
                          <a:latin typeface="Arial" panose="020B0604020202020204" pitchFamily="34" charset="0"/>
                        </a:rPr>
                        <a:t>other income</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1 538</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7378052"/>
                  </a:ext>
                </a:extLst>
              </a:tr>
              <a:tr h="214762">
                <a:tc>
                  <a:txBody>
                    <a:bodyPr/>
                    <a:lstStyle/>
                    <a:p>
                      <a:pPr algn="l" rtl="0" fontAlgn="ctr"/>
                      <a:r>
                        <a:rPr lang="en-US" sz="1400" b="1" i="0" u="none" strike="noStrike" dirty="0">
                          <a:solidFill>
                            <a:srgbClr val="002060"/>
                          </a:solidFill>
                          <a:effectLst/>
                          <a:latin typeface="Arial" panose="020B0604020202020204" pitchFamily="34" charset="0"/>
                        </a:rPr>
                        <a:t>EXPENSES</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 total, including</a:t>
                      </a:r>
                      <a:r>
                        <a:rPr lang="ru-RU" sz="1400" b="1" i="0" u="none" strike="noStrike" dirty="0">
                          <a:solidFill>
                            <a:srgbClr val="002060"/>
                          </a:solidFill>
                          <a:effectLst/>
                          <a:latin typeface="Arial" panose="020B0604020202020204" pitchFamily="34" charset="0"/>
                        </a:rPr>
                        <a:t>:</a:t>
                      </a: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1" i="0" u="none" strike="noStrike" dirty="0">
                          <a:solidFill>
                            <a:srgbClr val="002060"/>
                          </a:solidFill>
                          <a:effectLst/>
                          <a:latin typeface="Arial" panose="020B0604020202020204" pitchFamily="34" charset="0"/>
                        </a:rPr>
                        <a:t>5 975</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7233074"/>
                  </a:ext>
                </a:extLst>
              </a:tr>
              <a:tr h="0">
                <a:tc>
                  <a:txBody>
                    <a:bodyPr/>
                    <a:lstStyle/>
                    <a:p>
                      <a:pPr algn="r" rtl="0" fontAlgn="ctr"/>
                      <a:r>
                        <a:rPr lang="ru-RU" sz="1400" b="0" i="0" u="none" strike="noStrike" dirty="0">
                          <a:solidFill>
                            <a:srgbClr val="002060"/>
                          </a:solidFill>
                          <a:effectLst/>
                          <a:latin typeface="Arial" panose="020B0604020202020204" pitchFamily="34" charset="0"/>
                        </a:rPr>
                        <a:t>     </a:t>
                      </a:r>
                      <a:r>
                        <a:rPr lang="en-US" sz="1400" b="0" i="0" u="none" strike="noStrike" dirty="0">
                          <a:solidFill>
                            <a:srgbClr val="002060"/>
                          </a:solidFill>
                          <a:effectLst/>
                          <a:latin typeface="Arial" panose="020B0604020202020204" pitchFamily="34" charset="0"/>
                        </a:rPr>
                        <a:t>net cost</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5 030</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2791052"/>
                  </a:ext>
                </a:extLst>
              </a:tr>
              <a:tr h="204773">
                <a:tc>
                  <a:txBody>
                    <a:bodyPr/>
                    <a:lstStyle/>
                    <a:p>
                      <a:pPr algn="r" rtl="0" fontAlgn="ctr"/>
                      <a:r>
                        <a:rPr lang="en-US" sz="1400" b="0" i="0" u="none" strike="noStrike" dirty="0">
                          <a:solidFill>
                            <a:srgbClr val="002060"/>
                          </a:solidFill>
                          <a:effectLst/>
                          <a:latin typeface="Arial" panose="020B0604020202020204" pitchFamily="34" charset="0"/>
                        </a:rPr>
                        <a:t>administrative expenses</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671</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2767124"/>
                  </a:ext>
                </a:extLst>
              </a:tr>
              <a:tr h="204773">
                <a:tc>
                  <a:txBody>
                    <a:bodyPr/>
                    <a:lstStyle/>
                    <a:p>
                      <a:pPr algn="r" rtl="0" fontAlgn="ctr"/>
                      <a:r>
                        <a:rPr lang="en-US" sz="1400" b="0" i="0" u="none" strike="noStrike" dirty="0">
                          <a:solidFill>
                            <a:srgbClr val="002060"/>
                          </a:solidFill>
                          <a:effectLst/>
                          <a:latin typeface="Arial" panose="020B0604020202020204" pitchFamily="34" charset="0"/>
                        </a:rPr>
                        <a:t>financing expenses</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259</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4195505"/>
                  </a:ext>
                </a:extLst>
              </a:tr>
              <a:tr h="104884">
                <a:tc>
                  <a:txBody>
                    <a:bodyPr/>
                    <a:lstStyle/>
                    <a:p>
                      <a:pPr algn="r" rtl="0" fontAlgn="ctr"/>
                      <a:r>
                        <a:rPr lang="en-US" sz="1400" b="0" i="0" u="none" strike="noStrike" dirty="0">
                          <a:solidFill>
                            <a:srgbClr val="002060"/>
                          </a:solidFill>
                          <a:effectLst/>
                          <a:latin typeface="Arial" panose="020B0604020202020204" pitchFamily="34" charset="0"/>
                        </a:rPr>
                        <a:t>other expenses</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15</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8321759"/>
                  </a:ext>
                </a:extLst>
              </a:tr>
              <a:tr h="214762">
                <a:tc>
                  <a:txBody>
                    <a:bodyPr/>
                    <a:lstStyle/>
                    <a:p>
                      <a:pPr algn="l" rtl="0" fontAlgn="ctr"/>
                      <a:r>
                        <a:rPr lang="en-US" sz="1400" b="1" i="0" u="none" strike="noStrike" dirty="0">
                          <a:solidFill>
                            <a:srgbClr val="002060"/>
                          </a:solidFill>
                          <a:effectLst/>
                          <a:latin typeface="Arial" panose="020B0604020202020204" pitchFamily="34" charset="0"/>
                        </a:rPr>
                        <a:t>Corporate income tax</a:t>
                      </a:r>
                      <a:endParaRPr lang="ru-RU" sz="1400" b="1"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1" i="0" u="none" strike="noStrike" dirty="0">
                          <a:solidFill>
                            <a:srgbClr val="002060"/>
                          </a:solidFill>
                          <a:effectLst/>
                          <a:latin typeface="Arial" panose="020B0604020202020204" pitchFamily="34" charset="0"/>
                        </a:rPr>
                        <a:t>590</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2203592"/>
                  </a:ext>
                </a:extLst>
              </a:tr>
              <a:tr h="109878">
                <a:tc>
                  <a:txBody>
                    <a:bodyPr/>
                    <a:lstStyle/>
                    <a:p>
                      <a:pPr algn="l" rtl="0" fontAlgn="ctr"/>
                      <a:r>
                        <a:rPr lang="en-US" sz="1400" b="1" i="0" u="none" strike="noStrike" dirty="0">
                          <a:solidFill>
                            <a:srgbClr val="002060"/>
                          </a:solidFill>
                          <a:effectLst/>
                          <a:latin typeface="Arial" panose="020B0604020202020204" pitchFamily="34" charset="0"/>
                        </a:rPr>
                        <a:t>Total profit</a:t>
                      </a:r>
                      <a:endParaRPr lang="ru-RU" sz="1400" b="1"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1" i="0" u="none" strike="noStrike" dirty="0">
                          <a:solidFill>
                            <a:srgbClr val="002060"/>
                          </a:solidFill>
                          <a:effectLst/>
                          <a:latin typeface="Arial" panose="020B0604020202020204" pitchFamily="34" charset="0"/>
                        </a:rPr>
                        <a:t>2 383</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5976851"/>
                  </a:ext>
                </a:extLst>
              </a:tr>
            </a:tbl>
          </a:graphicData>
        </a:graphic>
      </p:graphicFrame>
      <p:graphicFrame>
        <p:nvGraphicFramePr>
          <p:cNvPr id="8" name="Таблица 7"/>
          <p:cNvGraphicFramePr>
            <a:graphicFrameLocks noGrp="1"/>
          </p:cNvGraphicFramePr>
          <p:nvPr>
            <p:extLst>
              <p:ext uri="{D42A27DB-BD31-4B8C-83A1-F6EECF244321}">
                <p14:modId xmlns:p14="http://schemas.microsoft.com/office/powerpoint/2010/main" val="2843006952"/>
              </p:ext>
            </p:extLst>
          </p:nvPr>
        </p:nvGraphicFramePr>
        <p:xfrm>
          <a:off x="628650" y="1502433"/>
          <a:ext cx="4888210" cy="2209800"/>
        </p:xfrm>
        <a:graphic>
          <a:graphicData uri="http://schemas.openxmlformats.org/drawingml/2006/table">
            <a:tbl>
              <a:tblPr/>
              <a:tblGrid>
                <a:gridCol w="3547894">
                  <a:extLst>
                    <a:ext uri="{9D8B030D-6E8A-4147-A177-3AD203B41FA5}">
                      <a16:colId xmlns:a16="http://schemas.microsoft.com/office/drawing/2014/main" val="2564622290"/>
                    </a:ext>
                  </a:extLst>
                </a:gridCol>
                <a:gridCol w="1340316">
                  <a:extLst>
                    <a:ext uri="{9D8B030D-6E8A-4147-A177-3AD203B41FA5}">
                      <a16:colId xmlns:a16="http://schemas.microsoft.com/office/drawing/2014/main" val="2306415135"/>
                    </a:ext>
                  </a:extLst>
                </a:gridCol>
              </a:tblGrid>
              <a:tr h="458488">
                <a:tc>
                  <a:txBody>
                    <a:bodyPr/>
                    <a:lstStyle/>
                    <a:p>
                      <a:pPr algn="ctr" rtl="0" fontAlgn="ctr"/>
                      <a:r>
                        <a:rPr lang="en-US" sz="1400" b="1" i="0" u="none" strike="noStrike" dirty="0">
                          <a:solidFill>
                            <a:srgbClr val="002060"/>
                          </a:solidFill>
                          <a:effectLst/>
                          <a:latin typeface="Arial" panose="020B0604020202020204" pitchFamily="34" charset="0"/>
                        </a:rPr>
                        <a:t>Indicators, </a:t>
                      </a:r>
                      <a:r>
                        <a:rPr lang="en-US" sz="1400" b="1" i="0" u="none" strike="noStrike" dirty="0" err="1">
                          <a:solidFill>
                            <a:srgbClr val="002060"/>
                          </a:solidFill>
                          <a:effectLst/>
                          <a:latin typeface="Arial" panose="020B0604020202020204" pitchFamily="34" charset="0"/>
                        </a:rPr>
                        <a:t>mln</a:t>
                      </a:r>
                      <a:r>
                        <a:rPr lang="en-US" sz="1400" b="1" i="0" u="none" strike="noStrike" dirty="0">
                          <a:solidFill>
                            <a:srgbClr val="002060"/>
                          </a:solidFill>
                          <a:effectLst/>
                          <a:latin typeface="Arial" panose="020B0604020202020204" pitchFamily="34" charset="0"/>
                        </a:rPr>
                        <a:t> tenge</a:t>
                      </a:r>
                      <a:endParaRPr lang="ru-RU" sz="1400" b="1"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rtl="0" fontAlgn="ctr"/>
                      <a:r>
                        <a:rPr lang="en-US" sz="1400" b="1" i="0" u="none" strike="noStrike" dirty="0">
                          <a:solidFill>
                            <a:srgbClr val="002060"/>
                          </a:solidFill>
                          <a:effectLst/>
                          <a:latin typeface="Arial" panose="020B0604020202020204" pitchFamily="34" charset="0"/>
                        </a:rPr>
                        <a:t>For the 1</a:t>
                      </a:r>
                      <a:r>
                        <a:rPr lang="en-US" sz="1400" b="1" i="0" u="none" strike="noStrike" baseline="30000" dirty="0">
                          <a:solidFill>
                            <a:srgbClr val="002060"/>
                          </a:solidFill>
                          <a:effectLst/>
                          <a:latin typeface="Arial" panose="020B0604020202020204" pitchFamily="34" charset="0"/>
                        </a:rPr>
                        <a:t>st</a:t>
                      </a:r>
                      <a:r>
                        <a:rPr lang="en-US" sz="1400" b="1" i="0" u="none" strike="noStrike" dirty="0">
                          <a:solidFill>
                            <a:srgbClr val="002060"/>
                          </a:solidFill>
                          <a:effectLst/>
                          <a:latin typeface="Arial" panose="020B0604020202020204" pitchFamily="34" charset="0"/>
                        </a:rPr>
                        <a:t> half of the year 2022</a:t>
                      </a:r>
                      <a:endParaRPr lang="ru-RU" sz="1400" b="1" i="0" u="none" strike="noStrike" dirty="0">
                        <a:solidFill>
                          <a:srgbClr val="00206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263410372"/>
                  </a:ext>
                </a:extLst>
              </a:tr>
              <a:tr h="212247">
                <a:tc>
                  <a:txBody>
                    <a:bodyPr/>
                    <a:lstStyle/>
                    <a:p>
                      <a:pPr algn="l" rtl="0" fontAlgn="ctr"/>
                      <a:r>
                        <a:rPr lang="en-US" sz="1400" b="1" i="0" u="none" strike="noStrike" dirty="0">
                          <a:solidFill>
                            <a:srgbClr val="002060"/>
                          </a:solidFill>
                          <a:effectLst/>
                          <a:latin typeface="Arial" panose="020B0604020202020204" pitchFamily="34" charset="0"/>
                        </a:rPr>
                        <a:t>ASSETS</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 total</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including</a:t>
                      </a:r>
                      <a:r>
                        <a:rPr lang="ru-RU" sz="1400" b="1" i="0" u="none" strike="noStrike" dirty="0">
                          <a:solidFill>
                            <a:srgbClr val="002060"/>
                          </a:solidFill>
                          <a:effectLst/>
                          <a:latin typeface="Arial" panose="020B0604020202020204" pitchFamily="34" charset="0"/>
                        </a:rPr>
                        <a:t>:</a:t>
                      </a: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1" i="0" u="none" strike="noStrike" dirty="0">
                          <a:solidFill>
                            <a:srgbClr val="002060"/>
                          </a:solidFill>
                          <a:effectLst/>
                          <a:latin typeface="Arial" panose="020B0604020202020204" pitchFamily="34" charset="0"/>
                        </a:rPr>
                        <a:t>65 699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103186"/>
                  </a:ext>
                </a:extLst>
              </a:tr>
              <a:tr h="212247">
                <a:tc>
                  <a:txBody>
                    <a:bodyPr/>
                    <a:lstStyle/>
                    <a:p>
                      <a:pPr algn="r" rtl="0" fontAlgn="ctr"/>
                      <a:r>
                        <a:rPr lang="en-US" sz="1400" b="0" i="0" u="none" strike="noStrike" dirty="0">
                          <a:solidFill>
                            <a:srgbClr val="002060"/>
                          </a:solidFill>
                          <a:effectLst/>
                          <a:latin typeface="Arial" panose="020B0604020202020204" pitchFamily="34" charset="0"/>
                        </a:rPr>
                        <a:t>Short-term assets</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17 423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82284"/>
                  </a:ext>
                </a:extLst>
              </a:tr>
              <a:tr h="212247">
                <a:tc>
                  <a:txBody>
                    <a:bodyPr/>
                    <a:lstStyle/>
                    <a:p>
                      <a:pPr algn="r" rtl="0" fontAlgn="ctr"/>
                      <a:r>
                        <a:rPr lang="en-US" sz="1400" b="0" i="0" u="none" strike="noStrike" dirty="0">
                          <a:solidFill>
                            <a:srgbClr val="002060"/>
                          </a:solidFill>
                          <a:effectLst/>
                          <a:latin typeface="Arial" panose="020B0604020202020204" pitchFamily="34" charset="0"/>
                        </a:rPr>
                        <a:t>Long-term assets</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48 276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7159226"/>
                  </a:ext>
                </a:extLst>
              </a:tr>
              <a:tr h="212247">
                <a:tc>
                  <a:txBody>
                    <a:bodyPr/>
                    <a:lstStyle/>
                    <a:p>
                      <a:pPr algn="l" rtl="0" fontAlgn="ctr"/>
                      <a:r>
                        <a:rPr lang="en-US" sz="1400" b="1" i="0" u="none" strike="noStrike" dirty="0">
                          <a:solidFill>
                            <a:srgbClr val="002060"/>
                          </a:solidFill>
                          <a:effectLst/>
                          <a:latin typeface="Arial" panose="020B0604020202020204" pitchFamily="34" charset="0"/>
                        </a:rPr>
                        <a:t>LIABILITIES</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 total</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including</a:t>
                      </a:r>
                      <a:r>
                        <a:rPr lang="ru-RU" sz="1400" b="1" i="0" u="none" strike="noStrike" dirty="0">
                          <a:solidFill>
                            <a:srgbClr val="002060"/>
                          </a:solidFill>
                          <a:effectLst/>
                          <a:latin typeface="Arial" panose="020B0604020202020204" pitchFamily="34" charset="0"/>
                        </a:rPr>
                        <a:t>:</a:t>
                      </a: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2060"/>
                          </a:solidFill>
                          <a:effectLst/>
                          <a:latin typeface="Arial" panose="020B0604020202020204" pitchFamily="34" charset="0"/>
                        </a:rPr>
                        <a:t>65 </a:t>
                      </a:r>
                      <a:r>
                        <a:rPr lang="ru-RU" sz="1400" b="1" i="0" u="none" strike="noStrike" dirty="0">
                          <a:solidFill>
                            <a:srgbClr val="002060"/>
                          </a:solidFill>
                          <a:effectLst/>
                          <a:latin typeface="Arial" panose="020B0604020202020204" pitchFamily="34" charset="0"/>
                        </a:rPr>
                        <a:t>699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076158"/>
                  </a:ext>
                </a:extLst>
              </a:tr>
              <a:tr h="212247">
                <a:tc>
                  <a:txBody>
                    <a:bodyPr/>
                    <a:lstStyle/>
                    <a:p>
                      <a:pPr algn="r" rtl="0" fontAlgn="ctr"/>
                      <a:r>
                        <a:rPr lang="en-US" sz="1400" b="0" i="0" u="none" strike="noStrike" dirty="0">
                          <a:solidFill>
                            <a:srgbClr val="002060"/>
                          </a:solidFill>
                          <a:effectLst/>
                          <a:latin typeface="Arial" panose="020B0604020202020204" pitchFamily="34" charset="0"/>
                        </a:rPr>
                        <a:t>Short-term liabilities</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3 663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6113956"/>
                  </a:ext>
                </a:extLst>
              </a:tr>
              <a:tr h="212247">
                <a:tc>
                  <a:txBody>
                    <a:bodyPr/>
                    <a:lstStyle/>
                    <a:p>
                      <a:pPr algn="r" rtl="0" fontAlgn="ctr"/>
                      <a:r>
                        <a:rPr lang="en-US" sz="1400" b="0" i="0" u="none" strike="noStrike" dirty="0">
                          <a:solidFill>
                            <a:srgbClr val="002060"/>
                          </a:solidFill>
                          <a:effectLst/>
                          <a:latin typeface="Arial" panose="020B0604020202020204" pitchFamily="34" charset="0"/>
                        </a:rPr>
                        <a:t>Long-term liabilities</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10 224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5954170"/>
                  </a:ext>
                </a:extLst>
              </a:tr>
              <a:tr h="212247">
                <a:tc>
                  <a:txBody>
                    <a:bodyPr/>
                    <a:lstStyle/>
                    <a:p>
                      <a:pPr algn="r" rtl="0" fontAlgn="ctr"/>
                      <a:r>
                        <a:rPr lang="en-US" sz="1400" b="0" i="0" u="none" strike="noStrike" dirty="0">
                          <a:solidFill>
                            <a:srgbClr val="002060"/>
                          </a:solidFill>
                          <a:effectLst/>
                          <a:latin typeface="Arial" panose="020B0604020202020204" pitchFamily="34" charset="0"/>
                        </a:rPr>
                        <a:t>Capital</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51 813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981548"/>
                  </a:ext>
                </a:extLst>
              </a:tr>
            </a:tbl>
          </a:graphicData>
        </a:graphic>
      </p:graphicFrame>
      <p:sp>
        <p:nvSpPr>
          <p:cNvPr id="23" name="TextBox 22">
            <a:extLst>
              <a:ext uri="{FF2B5EF4-FFF2-40B4-BE49-F238E27FC236}">
                <a16:creationId xmlns:a16="http://schemas.microsoft.com/office/drawing/2014/main" id="{89E51889-35A5-4CC2-8DD0-1758C66EFFBD}"/>
              </a:ext>
            </a:extLst>
          </p:cNvPr>
          <p:cNvSpPr txBox="1"/>
          <p:nvPr/>
        </p:nvSpPr>
        <p:spPr>
          <a:xfrm>
            <a:off x="574472" y="5089294"/>
            <a:ext cx="11039882" cy="830997"/>
          </a:xfrm>
          <a:prstGeom prst="rect">
            <a:avLst/>
          </a:prstGeom>
          <a:noFill/>
        </p:spPr>
        <p:txBody>
          <a:bodyPr wrap="square" rtlCol="0" anchor="ctr">
            <a:spAutoFit/>
          </a:bodyPr>
          <a:lstStyle/>
          <a:p>
            <a:pPr algn="just">
              <a:tabLst>
                <a:tab pos="303967" algn="l"/>
                <a:tab pos="354687" algn="l"/>
              </a:tabLst>
            </a:pPr>
            <a:r>
              <a:rPr lang="en-US" sz="1600" dirty="0">
                <a:latin typeface="Arial" panose="020B0604020202020204" pitchFamily="34" charset="0"/>
                <a:cs typeface="Arial" panose="020B0604020202020204" pitchFamily="34" charset="0"/>
              </a:rPr>
              <a:t>Financial and economic indicators are reflected in detail in the interim financial statements of the Partnership for the first half of the year 2022. The financial statements of the Partnership have been prepared in accordance with International Financial Reporting Standards.</a:t>
            </a:r>
            <a:endParaRPr lang="ru-RU" sz="1600" dirty="0">
              <a:latin typeface="Arial" panose="020B0604020202020204" pitchFamily="34" charset="0"/>
              <a:cs typeface="Arial" panose="020B0604020202020204" pitchFamily="34" charset="0"/>
            </a:endParaRPr>
          </a:p>
        </p:txBody>
      </p:sp>
      <p:sp>
        <p:nvSpPr>
          <p:cNvPr id="24" name="Rectangle 3"/>
          <p:cNvSpPr txBox="1">
            <a:spLocks noChangeArrowheads="1"/>
          </p:cNvSpPr>
          <p:nvPr/>
        </p:nvSpPr>
        <p:spPr>
          <a:xfrm>
            <a:off x="6622714" y="1237159"/>
            <a:ext cx="5040560" cy="285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FontTx/>
              <a:buNone/>
              <a:defRPr/>
            </a:pPr>
            <a:r>
              <a:rPr lang="en-US" altLang="ru-RU" sz="1400" b="1" dirty="0">
                <a:solidFill>
                  <a:srgbClr val="2E3279"/>
                </a:solidFill>
                <a:latin typeface="Arial" panose="020B0604020202020204" pitchFamily="34" charset="0"/>
                <a:cs typeface="Arial" panose="020B0604020202020204" pitchFamily="34" charset="0"/>
              </a:rPr>
              <a:t>Reduced income and expense statement</a:t>
            </a:r>
            <a:endParaRPr lang="ru-RU" altLang="ru-RU" sz="1400" b="1" dirty="0">
              <a:solidFill>
                <a:srgbClr val="2E3279"/>
              </a:solidFill>
              <a:latin typeface="Arial" panose="020B0604020202020204" pitchFamily="34" charset="0"/>
              <a:cs typeface="Arial" panose="020B0604020202020204" pitchFamily="34" charset="0"/>
            </a:endParaRPr>
          </a:p>
        </p:txBody>
      </p:sp>
      <p:sp>
        <p:nvSpPr>
          <p:cNvPr id="25" name="Rectangle 3"/>
          <p:cNvSpPr txBox="1">
            <a:spLocks noChangeArrowheads="1"/>
          </p:cNvSpPr>
          <p:nvPr/>
        </p:nvSpPr>
        <p:spPr>
          <a:xfrm>
            <a:off x="620316" y="1268760"/>
            <a:ext cx="4896544" cy="285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FontTx/>
              <a:buNone/>
              <a:defRPr/>
            </a:pPr>
            <a:r>
              <a:rPr lang="en-US" altLang="ru-RU" sz="1400" b="1" dirty="0">
                <a:solidFill>
                  <a:srgbClr val="2E3279"/>
                </a:solidFill>
                <a:latin typeface="Arial" panose="020B0604020202020204" pitchFamily="34" charset="0"/>
                <a:cs typeface="Arial" panose="020B0604020202020204" pitchFamily="34" charset="0"/>
              </a:rPr>
              <a:t>Reduced balance sheet</a:t>
            </a:r>
            <a:endParaRPr lang="ru-RU" altLang="ru-RU" sz="1400" b="1" dirty="0">
              <a:solidFill>
                <a:srgbClr val="2E3279"/>
              </a:solidFill>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08C34216-4E93-440F-9936-131A3C5F14DC}"/>
              </a:ext>
            </a:extLst>
          </p:cNvPr>
          <p:cNvSpPr txBox="1"/>
          <p:nvPr/>
        </p:nvSpPr>
        <p:spPr>
          <a:xfrm>
            <a:off x="2118547" y="269694"/>
            <a:ext cx="7992888" cy="646331"/>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Financial-economic indicators of the operations for the 1</a:t>
            </a:r>
            <a:r>
              <a:rPr lang="en-US" b="1" spc="120" baseline="30000" dirty="0">
                <a:solidFill>
                  <a:srgbClr val="374579"/>
                </a:solidFill>
                <a:latin typeface="Arial" panose="020B0604020202020204" pitchFamily="34" charset="0"/>
                <a:cs typeface="Arial" panose="020B0604020202020204" pitchFamily="34" charset="0"/>
              </a:rPr>
              <a:t>st</a:t>
            </a:r>
            <a:r>
              <a:rPr lang="en-US" b="1" spc="120" dirty="0">
                <a:solidFill>
                  <a:srgbClr val="374579"/>
                </a:solidFill>
                <a:latin typeface="Arial" panose="020B0604020202020204" pitchFamily="34" charset="0"/>
                <a:cs typeface="Arial" panose="020B0604020202020204" pitchFamily="34" charset="0"/>
              </a:rPr>
              <a:t> half of the year 2022</a:t>
            </a:r>
            <a:endParaRPr lang="ru-RU" b="1" spc="120" dirty="0">
              <a:solidFill>
                <a:srgbClr val="37457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5436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Номер слайда 3">
            <a:extLst>
              <a:ext uri="{FF2B5EF4-FFF2-40B4-BE49-F238E27FC236}">
                <a16:creationId xmlns:a16="http://schemas.microsoft.com/office/drawing/2014/main" id="{D25C1109-39DA-4CCC-9B98-5B3D4BD644B4}"/>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8</a:t>
            </a:fld>
            <a:endParaRPr lang="ru-RU" dirty="0"/>
          </a:p>
        </p:txBody>
      </p:sp>
      <p:pic>
        <p:nvPicPr>
          <p:cNvPr id="2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6" name="Рисунок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9" name="TextBox 28">
            <a:extLst>
              <a:ext uri="{FF2B5EF4-FFF2-40B4-BE49-F238E27FC236}">
                <a16:creationId xmlns:a16="http://schemas.microsoft.com/office/drawing/2014/main" id="{08C34216-4E93-440F-9936-131A3C5F14DC}"/>
              </a:ext>
            </a:extLst>
          </p:cNvPr>
          <p:cNvSpPr txBox="1"/>
          <p:nvPr/>
        </p:nvSpPr>
        <p:spPr>
          <a:xfrm>
            <a:off x="2118547" y="269694"/>
            <a:ext cx="7992888"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Information about the volume of services provided</a:t>
            </a:r>
            <a:endParaRPr lang="ru-RU" b="1" spc="120" dirty="0">
              <a:solidFill>
                <a:srgbClr val="374579"/>
              </a:solidFill>
              <a:latin typeface="Arial" panose="020B0604020202020204" pitchFamily="34" charset="0"/>
              <a:cs typeface="Arial" panose="020B0604020202020204" pitchFamily="34" charset="0"/>
            </a:endParaRPr>
          </a:p>
        </p:txBody>
      </p:sp>
      <p:sp>
        <p:nvSpPr>
          <p:cNvPr id="17" name="Rectangle 3"/>
          <p:cNvSpPr txBox="1">
            <a:spLocks noChangeArrowheads="1"/>
          </p:cNvSpPr>
          <p:nvPr/>
        </p:nvSpPr>
        <p:spPr>
          <a:xfrm>
            <a:off x="323850" y="874712"/>
            <a:ext cx="11244758" cy="370641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ctr">
              <a:spcBef>
                <a:spcPts val="0"/>
              </a:spcBef>
              <a:buFontTx/>
              <a:buNone/>
              <a:defRPr/>
            </a:pPr>
            <a:endParaRPr lang="ru-RU" altLang="ru-RU" sz="1600" dirty="0">
              <a:latin typeface="Arial" panose="020B0604020202020204" pitchFamily="34" charset="0"/>
              <a:cs typeface="Arial" panose="020B0604020202020204" pitchFamily="34" charset="0"/>
            </a:endParaRPr>
          </a:p>
          <a:p>
            <a:pPr indent="0" algn="just">
              <a:spcBef>
                <a:spcPts val="0"/>
              </a:spcBef>
              <a:buFontTx/>
              <a:buNone/>
              <a:defRPr/>
            </a:pPr>
            <a:r>
              <a:rPr lang="en-US" altLang="ru-RU" sz="1600" dirty="0">
                <a:latin typeface="Arial" panose="020B0604020202020204" pitchFamily="34" charset="0"/>
                <a:cs typeface="Arial" panose="020B0604020202020204" pitchFamily="34" charset="0"/>
              </a:rPr>
              <a:t>During the reporting period, </a:t>
            </a:r>
            <a:r>
              <a:rPr lang="en-US" altLang="ru-RU" sz="1600" b="1" dirty="0">
                <a:latin typeface="Arial" panose="020B0604020202020204" pitchFamily="34" charset="0"/>
                <a:cs typeface="Arial" panose="020B0604020202020204" pitchFamily="34" charset="0"/>
              </a:rPr>
              <a:t>2 735</a:t>
            </a:r>
            <a:r>
              <a:rPr lang="en-US" altLang="ru-RU" sz="1600" dirty="0">
                <a:latin typeface="Arial" panose="020B0604020202020204" pitchFamily="34" charset="0"/>
                <a:cs typeface="Arial" panose="020B0604020202020204" pitchFamily="34" charset="0"/>
              </a:rPr>
              <a:t> thousand tons of oil were transported, including:</a:t>
            </a:r>
          </a:p>
          <a:p>
            <a:pPr marL="628650" indent="-285750" algn="just">
              <a:spcBef>
                <a:spcPts val="0"/>
              </a:spcBef>
              <a:defRPr/>
            </a:pPr>
            <a:r>
              <a:rPr lang="en-US" altLang="ru-RU" sz="1600" dirty="0">
                <a:latin typeface="Arial" panose="020B0604020202020204" pitchFamily="34" charset="0"/>
                <a:cs typeface="Arial" panose="020B0604020202020204" pitchFamily="34" charset="0"/>
              </a:rPr>
              <a:t>581 thousand tons for export;</a:t>
            </a:r>
          </a:p>
          <a:p>
            <a:pPr marL="628650" indent="-285750" algn="just">
              <a:spcBef>
                <a:spcPts val="0"/>
              </a:spcBef>
              <a:defRPr/>
            </a:pPr>
            <a:r>
              <a:rPr lang="en-US" altLang="ru-RU" sz="1600" dirty="0">
                <a:latin typeface="Arial" panose="020B0604020202020204" pitchFamily="34" charset="0"/>
                <a:cs typeface="Arial" panose="020B0604020202020204" pitchFamily="34" charset="0"/>
              </a:rPr>
              <a:t>2 154 thousand tons for the domestic market.</a:t>
            </a:r>
          </a:p>
          <a:p>
            <a:pPr indent="0" algn="just">
              <a:spcBef>
                <a:spcPts val="0"/>
              </a:spcBef>
              <a:buFontTx/>
              <a:buNone/>
              <a:defRPr/>
            </a:pPr>
            <a:r>
              <a:rPr lang="en-US" altLang="ru-RU" sz="1600" dirty="0">
                <a:latin typeface="Arial" panose="020B0604020202020204" pitchFamily="34" charset="0"/>
                <a:cs typeface="Arial" panose="020B0604020202020204" pitchFamily="34" charset="0"/>
              </a:rPr>
              <a:t>Thus, the ratio is </a:t>
            </a:r>
            <a:r>
              <a:rPr lang="en-US" altLang="ru-RU" sz="1600" b="1" dirty="0">
                <a:latin typeface="Arial" panose="020B0604020202020204" pitchFamily="34" charset="0"/>
                <a:cs typeface="Arial" panose="020B0604020202020204" pitchFamily="34" charset="0"/>
              </a:rPr>
              <a:t>78.78%</a:t>
            </a:r>
            <a:r>
              <a:rPr lang="en-US" altLang="ru-RU" sz="1600" dirty="0">
                <a:latin typeface="Arial" panose="020B0604020202020204" pitchFamily="34" charset="0"/>
                <a:cs typeface="Arial" panose="020B0604020202020204" pitchFamily="34" charset="0"/>
              </a:rPr>
              <a:t> for the domestic market and </a:t>
            </a:r>
            <a:r>
              <a:rPr lang="en-US" altLang="ru-RU" sz="1600" b="1" dirty="0">
                <a:latin typeface="Arial" panose="020B0604020202020204" pitchFamily="34" charset="0"/>
                <a:cs typeface="Arial" panose="020B0604020202020204" pitchFamily="34" charset="0"/>
              </a:rPr>
              <a:t>17.4%</a:t>
            </a:r>
            <a:r>
              <a:rPr lang="en-US" altLang="ru-RU" sz="1600" dirty="0">
                <a:latin typeface="Arial" panose="020B0604020202020204" pitchFamily="34" charset="0"/>
                <a:cs typeface="Arial" panose="020B0604020202020204" pitchFamily="34" charset="0"/>
              </a:rPr>
              <a:t> for exports.</a:t>
            </a:r>
          </a:p>
          <a:p>
            <a:pPr indent="342900" algn="just">
              <a:spcBef>
                <a:spcPts val="0"/>
              </a:spcBef>
              <a:defRPr/>
            </a:pPr>
            <a:endParaRPr lang="ru-RU" altLang="ru-RU" sz="1600" dirty="0">
              <a:latin typeface="Arial" panose="020B0604020202020204" pitchFamily="34" charset="0"/>
              <a:cs typeface="Arial" panose="020B0604020202020204" pitchFamily="34" charset="0"/>
            </a:endParaRPr>
          </a:p>
          <a:p>
            <a:pPr indent="0" algn="just">
              <a:spcBef>
                <a:spcPts val="0"/>
              </a:spcBef>
              <a:buFontTx/>
              <a:buNone/>
              <a:defRPr/>
            </a:pPr>
            <a:r>
              <a:rPr lang="en-US" altLang="ru-RU" sz="1600" dirty="0">
                <a:latin typeface="Arial" panose="020B0604020202020204" pitchFamily="34" charset="0"/>
                <a:cs typeface="Arial" panose="020B0604020202020204" pitchFamily="34" charset="0"/>
              </a:rPr>
              <a:t>In the reporting period, </a:t>
            </a:r>
            <a:r>
              <a:rPr lang="en-US" altLang="ru-RU" sz="1600" b="1" dirty="0">
                <a:latin typeface="Arial" panose="020B0604020202020204" pitchFamily="34" charset="0"/>
                <a:cs typeface="Arial" panose="020B0604020202020204" pitchFamily="34" charset="0"/>
              </a:rPr>
              <a:t>26 shipping companies </a:t>
            </a:r>
            <a:r>
              <a:rPr lang="en-US" altLang="ru-RU" sz="1600" dirty="0">
                <a:latin typeface="Arial" panose="020B0604020202020204" pitchFamily="34" charset="0"/>
                <a:cs typeface="Arial" panose="020B0604020202020204" pitchFamily="34" charset="0"/>
              </a:rPr>
              <a:t>used the services of the Partnership for oil transportation. The largest share of the transported oil belongs to:</a:t>
            </a:r>
            <a:endParaRPr lang="ru-RU" altLang="ru-RU" sz="1600" dirty="0">
              <a:latin typeface="Arial" panose="020B0604020202020204" pitchFamily="34" charset="0"/>
              <a:cs typeface="Arial" panose="020B0604020202020204" pitchFamily="34" charset="0"/>
            </a:endParaRP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Mangistaumunaigas</a:t>
            </a:r>
            <a:r>
              <a:rPr lang="en-US" altLang="ru-RU" sz="1600" dirty="0">
                <a:latin typeface="Arial" panose="020B0604020202020204" pitchFamily="34" charset="0"/>
                <a:cs typeface="Arial" panose="020B0604020202020204" pitchFamily="34" charset="0"/>
              </a:rPr>
              <a:t> JSC</a:t>
            </a:r>
            <a:r>
              <a:rPr lang="ru-RU" altLang="ru-RU" sz="1600" dirty="0">
                <a:latin typeface="Arial" panose="020B0604020202020204" pitchFamily="34" charset="0"/>
                <a:cs typeface="Arial" panose="020B0604020202020204" pitchFamily="34" charset="0"/>
              </a:rPr>
              <a:t> – </a:t>
            </a:r>
            <a:r>
              <a:rPr lang="en-US" altLang="ru-RU" sz="1600" dirty="0">
                <a:latin typeface="Arial" panose="020B0604020202020204" pitchFamily="34" charset="0"/>
                <a:cs typeface="Arial" panose="020B0604020202020204" pitchFamily="34" charset="0"/>
              </a:rPr>
              <a:t>41.1%</a:t>
            </a:r>
            <a:r>
              <a:rPr lang="ru-RU" altLang="ru-RU" sz="1600" dirty="0">
                <a:latin typeface="Arial" panose="020B0604020202020204" pitchFamily="34" charset="0"/>
                <a:cs typeface="Arial" panose="020B0604020202020204" pitchFamily="34" charset="0"/>
              </a:rPr>
              <a:t>;</a:t>
            </a: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Embamunaigas</a:t>
            </a:r>
            <a:r>
              <a:rPr lang="en-US" altLang="ru-RU" sz="1600" dirty="0">
                <a:latin typeface="Arial" panose="020B0604020202020204" pitchFamily="34" charset="0"/>
                <a:cs typeface="Arial" panose="020B0604020202020204" pitchFamily="34" charset="0"/>
              </a:rPr>
              <a:t> JSC</a:t>
            </a:r>
            <a:r>
              <a:rPr lang="ru-RU" altLang="ru-RU" sz="1600" dirty="0">
                <a:latin typeface="Arial" panose="020B0604020202020204" pitchFamily="34" charset="0"/>
                <a:cs typeface="Arial" panose="020B0604020202020204" pitchFamily="34" charset="0"/>
              </a:rPr>
              <a:t> – </a:t>
            </a:r>
            <a:r>
              <a:rPr lang="en-US" altLang="ru-RU" sz="1600" dirty="0">
                <a:latin typeface="Arial" panose="020B0604020202020204" pitchFamily="34" charset="0"/>
                <a:cs typeface="Arial" panose="020B0604020202020204" pitchFamily="34" charset="0"/>
              </a:rPr>
              <a:t>25.6%</a:t>
            </a:r>
            <a:r>
              <a:rPr lang="ru-RU" altLang="ru-RU" sz="1600" dirty="0">
                <a:latin typeface="Arial" panose="020B0604020202020204" pitchFamily="34" charset="0"/>
                <a:cs typeface="Arial" panose="020B0604020202020204" pitchFamily="34" charset="0"/>
              </a:rPr>
              <a:t>; </a:t>
            </a: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KoZhan</a:t>
            </a:r>
            <a:r>
              <a:rPr lang="en-US" altLang="ru-RU" sz="1600" dirty="0">
                <a:latin typeface="Arial" panose="020B0604020202020204" pitchFamily="34" charset="0"/>
                <a:cs typeface="Arial" panose="020B0604020202020204" pitchFamily="34" charset="0"/>
              </a:rPr>
              <a:t> JSC</a:t>
            </a:r>
            <a:r>
              <a:rPr lang="ru-RU" altLang="ru-RU" sz="1600" dirty="0">
                <a:latin typeface="Arial" panose="020B0604020202020204" pitchFamily="34" charset="0"/>
                <a:cs typeface="Arial" panose="020B0604020202020204" pitchFamily="34" charset="0"/>
              </a:rPr>
              <a:t> – </a:t>
            </a:r>
            <a:r>
              <a:rPr lang="en-US" altLang="ru-RU" sz="1600" dirty="0">
                <a:latin typeface="Arial" panose="020B0604020202020204" pitchFamily="34" charset="0"/>
                <a:cs typeface="Arial" panose="020B0604020202020204" pitchFamily="34" charset="0"/>
              </a:rPr>
              <a:t>7.2</a:t>
            </a:r>
            <a:r>
              <a:rPr lang="ru-RU" altLang="ru-RU" sz="1600" dirty="0">
                <a:latin typeface="Arial" panose="020B0604020202020204" pitchFamily="34" charset="0"/>
                <a:cs typeface="Arial" panose="020B0604020202020204" pitchFamily="34" charset="0"/>
              </a:rPr>
              <a:t>%;</a:t>
            </a:r>
          </a:p>
          <a:p>
            <a:pPr marL="628650" indent="-285750" algn="just">
              <a:spcBef>
                <a:spcPts val="0"/>
              </a:spcBef>
              <a:buFontTx/>
              <a:buChar char="-"/>
              <a:defRPr/>
            </a:pPr>
            <a:r>
              <a:rPr lang="en-US" altLang="ru-RU" sz="1600" dirty="0">
                <a:latin typeface="Arial" panose="020B0604020202020204" pitchFamily="34" charset="0"/>
                <a:cs typeface="Arial" panose="020B0604020202020204" pitchFamily="34" charset="0"/>
              </a:rPr>
              <a:t>CNPC-</a:t>
            </a:r>
            <a:r>
              <a:rPr lang="en-US" altLang="ru-RU" sz="1600" dirty="0" err="1">
                <a:latin typeface="Arial" panose="020B0604020202020204" pitchFamily="34" charset="0"/>
                <a:cs typeface="Arial" panose="020B0604020202020204" pitchFamily="34" charset="0"/>
              </a:rPr>
              <a:t>Aktobemunaigas</a:t>
            </a:r>
            <a:r>
              <a:rPr lang="en-US" altLang="ru-RU" sz="1600" dirty="0">
                <a:latin typeface="Arial" panose="020B0604020202020204" pitchFamily="34" charset="0"/>
                <a:cs typeface="Arial" panose="020B0604020202020204" pitchFamily="34" charset="0"/>
              </a:rPr>
              <a:t> JSC</a:t>
            </a:r>
            <a:r>
              <a:rPr lang="ru-RU" altLang="ru-RU" sz="1600" dirty="0">
                <a:latin typeface="Arial" panose="020B0604020202020204" pitchFamily="34" charset="0"/>
                <a:cs typeface="Arial" panose="020B0604020202020204" pitchFamily="34" charset="0"/>
              </a:rPr>
              <a:t> – </a:t>
            </a:r>
            <a:r>
              <a:rPr lang="en-US" altLang="ru-RU" sz="1600" dirty="0">
                <a:latin typeface="Arial" panose="020B0604020202020204" pitchFamily="34" charset="0"/>
                <a:cs typeface="Arial" panose="020B0604020202020204" pitchFamily="34" charset="0"/>
              </a:rPr>
              <a:t>4.1%</a:t>
            </a:r>
            <a:r>
              <a:rPr lang="ru-RU" altLang="ru-RU" sz="1600" dirty="0">
                <a:latin typeface="Arial" panose="020B0604020202020204" pitchFamily="34" charset="0"/>
                <a:cs typeface="Arial" panose="020B0604020202020204" pitchFamily="34" charset="0"/>
              </a:rPr>
              <a:t>;          </a:t>
            </a: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Sagiz</a:t>
            </a:r>
            <a:r>
              <a:rPr lang="en-US" altLang="ru-RU" sz="1600" dirty="0">
                <a:latin typeface="Arial" panose="020B0604020202020204" pitchFamily="34" charset="0"/>
                <a:cs typeface="Arial" panose="020B0604020202020204" pitchFamily="34" charset="0"/>
              </a:rPr>
              <a:t> Petroleum Company LLP</a:t>
            </a:r>
            <a:r>
              <a:rPr lang="ru-RU" altLang="ru-RU" sz="1600" dirty="0">
                <a:latin typeface="Arial" panose="020B0604020202020204" pitchFamily="34" charset="0"/>
                <a:cs typeface="Arial" panose="020B0604020202020204" pitchFamily="34" charset="0"/>
              </a:rPr>
              <a:t> – </a:t>
            </a:r>
            <a:r>
              <a:rPr lang="en-US" altLang="ru-RU" sz="1600" dirty="0">
                <a:latin typeface="Arial" panose="020B0604020202020204" pitchFamily="34" charset="0"/>
                <a:cs typeface="Arial" panose="020B0604020202020204" pitchFamily="34" charset="0"/>
              </a:rPr>
              <a:t>3.4</a:t>
            </a:r>
            <a:r>
              <a:rPr lang="ru-RU" altLang="ru-RU" sz="1600" dirty="0">
                <a:latin typeface="Arial" panose="020B0604020202020204" pitchFamily="34" charset="0"/>
                <a:cs typeface="Arial" panose="020B0604020202020204" pitchFamily="34" charset="0"/>
              </a:rPr>
              <a:t>%; </a:t>
            </a: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Kazakhoil</a:t>
            </a:r>
            <a:r>
              <a:rPr lang="en-US" altLang="ru-RU" sz="1600" dirty="0">
                <a:latin typeface="Arial" panose="020B0604020202020204" pitchFamily="34" charset="0"/>
                <a:cs typeface="Arial" panose="020B0604020202020204" pitchFamily="34" charset="0"/>
              </a:rPr>
              <a:t> Aktobe LLP</a:t>
            </a:r>
            <a:r>
              <a:rPr lang="ru-RU" altLang="ru-RU" sz="1600" dirty="0">
                <a:latin typeface="Arial" panose="020B0604020202020204" pitchFamily="34" charset="0"/>
                <a:cs typeface="Arial" panose="020B0604020202020204" pitchFamily="34" charset="0"/>
              </a:rPr>
              <a:t> – </a:t>
            </a:r>
            <a:r>
              <a:rPr lang="en-US" altLang="ru-RU" sz="1600" dirty="0">
                <a:latin typeface="Arial" panose="020B0604020202020204" pitchFamily="34" charset="0"/>
                <a:cs typeface="Arial" panose="020B0604020202020204" pitchFamily="34" charset="0"/>
              </a:rPr>
              <a:t>2.3</a:t>
            </a:r>
            <a:r>
              <a:rPr lang="ru-RU" altLang="ru-RU" sz="1600" dirty="0">
                <a:latin typeface="Arial" panose="020B0604020202020204" pitchFamily="34" charset="0"/>
                <a:cs typeface="Arial" panose="020B0604020202020204" pitchFamily="34" charset="0"/>
              </a:rPr>
              <a:t>%;                      </a:t>
            </a:r>
          </a:p>
          <a:p>
            <a:pPr marL="628650" indent="-285750" algn="just">
              <a:spcBef>
                <a:spcPts val="0"/>
              </a:spcBef>
              <a:buFontTx/>
              <a:buChar char="-"/>
              <a:defRPr/>
            </a:pPr>
            <a:r>
              <a:rPr lang="en-US" altLang="ru-RU" sz="1600" dirty="0">
                <a:latin typeface="Arial" panose="020B0604020202020204" pitchFamily="34" charset="0"/>
                <a:cs typeface="Arial" panose="020B0604020202020204" pitchFamily="34" charset="0"/>
              </a:rPr>
              <a:t>Maten Petroleum LLP</a:t>
            </a:r>
            <a:r>
              <a:rPr lang="ru-RU" altLang="ru-RU" sz="1600" dirty="0">
                <a:latin typeface="Arial" panose="020B0604020202020204" pitchFamily="34" charset="0"/>
                <a:cs typeface="Arial" panose="020B0604020202020204" pitchFamily="34" charset="0"/>
              </a:rPr>
              <a:t> – </a:t>
            </a:r>
            <a:r>
              <a:rPr lang="en-US" altLang="ru-RU" sz="1600" dirty="0">
                <a:latin typeface="Arial" panose="020B0604020202020204" pitchFamily="34" charset="0"/>
                <a:cs typeface="Arial" panose="020B0604020202020204" pitchFamily="34" charset="0"/>
              </a:rPr>
              <a:t>2.1%</a:t>
            </a:r>
            <a:r>
              <a:rPr lang="ru-RU" altLang="ru-RU" sz="1600" dirty="0">
                <a:latin typeface="Arial" panose="020B0604020202020204" pitchFamily="34" charset="0"/>
                <a:cs typeface="Arial" panose="020B0604020202020204" pitchFamily="34" charset="0"/>
              </a:rPr>
              <a:t>.</a:t>
            </a:r>
          </a:p>
        </p:txBody>
      </p:sp>
      <p:graphicFrame>
        <p:nvGraphicFramePr>
          <p:cNvPr id="20" name="Таблица 19"/>
          <p:cNvGraphicFramePr>
            <a:graphicFrameLocks noGrp="1"/>
          </p:cNvGraphicFramePr>
          <p:nvPr>
            <p:extLst>
              <p:ext uri="{D42A27DB-BD31-4B8C-83A1-F6EECF244321}">
                <p14:modId xmlns:p14="http://schemas.microsoft.com/office/powerpoint/2010/main" val="3681256490"/>
              </p:ext>
            </p:extLst>
          </p:nvPr>
        </p:nvGraphicFramePr>
        <p:xfrm>
          <a:off x="623392" y="4688680"/>
          <a:ext cx="5223348" cy="1044576"/>
        </p:xfrm>
        <a:graphic>
          <a:graphicData uri="http://schemas.openxmlformats.org/drawingml/2006/table">
            <a:tbl>
              <a:tblPr/>
              <a:tblGrid>
                <a:gridCol w="3135115">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08113">
                  <a:extLst>
                    <a:ext uri="{9D8B030D-6E8A-4147-A177-3AD203B41FA5}">
                      <a16:colId xmlns:a16="http://schemas.microsoft.com/office/drawing/2014/main" val="20002"/>
                    </a:ext>
                  </a:extLst>
                </a:gridCol>
              </a:tblGrid>
              <a:tr h="253286">
                <a:tc>
                  <a:txBody>
                    <a:bodyPr/>
                    <a:lstStyle/>
                    <a:p>
                      <a:pPr algn="l" fontAlgn="b"/>
                      <a:r>
                        <a:rPr lang="ru-RU" sz="1400" b="1" i="0" u="none" strike="noStrike" dirty="0">
                          <a:effectLst/>
                          <a:latin typeface="Arial" panose="020B0604020202020204" pitchFamily="34" charset="0"/>
                          <a:cs typeface="Arial" panose="020B0604020202020204" pitchFamily="34" charset="0"/>
                        </a:rPr>
                        <a:t> </a:t>
                      </a:r>
                      <a:r>
                        <a:rPr lang="en-US" sz="1400" b="1" i="0" u="none" strike="noStrike" dirty="0">
                          <a:effectLst/>
                          <a:latin typeface="Arial" panose="020B0604020202020204" pitchFamily="34" charset="0"/>
                          <a:cs typeface="Arial" panose="020B0604020202020204" pitchFamily="34" charset="0"/>
                        </a:rPr>
                        <a:t>CARGO TURNOVER</a:t>
                      </a:r>
                      <a:endParaRPr lang="ru-RU" sz="1400" b="1" i="0" u="none" strike="noStrike" dirty="0">
                        <a:effectLst/>
                        <a:latin typeface="Arial" panose="020B0604020202020204" pitchFamily="34" charset="0"/>
                        <a:cs typeface="Arial" panose="020B0604020202020204" pitchFamily="34" charset="0"/>
                      </a:endParaRPr>
                    </a:p>
                  </a:txBody>
                  <a:tcPr marL="9524" marR="9524" marT="9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ru-RU" sz="1400" b="1" i="0" u="none" strike="noStrike" dirty="0">
                          <a:effectLst/>
                          <a:latin typeface="Arial" panose="020B0604020202020204" pitchFamily="34" charset="0"/>
                          <a:cs typeface="Arial" panose="020B0604020202020204" pitchFamily="34" charset="0"/>
                        </a:rPr>
                        <a:t> </a:t>
                      </a:r>
                    </a:p>
                  </a:txBody>
                  <a:tcPr marL="9524" marR="9524" marT="9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ru-RU" sz="1400" b="1" i="0" u="none" strike="noStrike" dirty="0">
                          <a:effectLst/>
                          <a:latin typeface="Arial" panose="020B0604020202020204" pitchFamily="34" charset="0"/>
                          <a:cs typeface="Arial" panose="020B0604020202020204" pitchFamily="34" charset="0"/>
                        </a:rPr>
                        <a:t> </a:t>
                      </a:r>
                    </a:p>
                  </a:txBody>
                  <a:tcPr marL="9524" marR="9524" marT="9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5328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a:effectLst/>
                          <a:latin typeface="Arial" panose="020B0604020202020204" pitchFamily="34" charset="0"/>
                          <a:cs typeface="Arial" panose="020B0604020202020204" pitchFamily="34" charset="0"/>
                        </a:rPr>
                        <a:t> Export </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err="1">
                          <a:effectLst/>
                          <a:latin typeface="Arial" panose="020B0604020202020204" pitchFamily="34" charset="0"/>
                          <a:cs typeface="Arial" panose="020B0604020202020204" pitchFamily="34" charset="0"/>
                        </a:rPr>
                        <a:t>mln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err="1">
                          <a:effectLst/>
                          <a:latin typeface="Arial" panose="020B0604020202020204" pitchFamily="34" charset="0"/>
                          <a:cs typeface="Arial" panose="020B0604020202020204" pitchFamily="34" charset="0"/>
                        </a:rPr>
                        <a:t>tn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a:effectLst/>
                          <a:latin typeface="Arial" panose="020B0604020202020204" pitchFamily="34" charset="0"/>
                          <a:cs typeface="Arial" panose="020B0604020202020204" pitchFamily="34" charset="0"/>
                        </a:rPr>
                        <a:t>km</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a:effectLst/>
                          <a:latin typeface="Arial" panose="020B0604020202020204" pitchFamily="34" charset="0"/>
                          <a:cs typeface="Arial" panose="020B0604020202020204" pitchFamily="34" charset="0"/>
                        </a:rPr>
                        <a:t>168,4</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471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200" b="0" i="0" u="none" strike="noStrike" dirty="0">
                          <a:effectLst/>
                          <a:latin typeface="Arial" panose="020B0604020202020204" pitchFamily="34" charset="0"/>
                          <a:cs typeface="Arial" panose="020B0604020202020204" pitchFamily="34" charset="0"/>
                        </a:rPr>
                        <a:t> </a:t>
                      </a:r>
                      <a:r>
                        <a:rPr lang="en-US" sz="1200" b="0" i="0" u="none" strike="noStrike" dirty="0">
                          <a:effectLst/>
                          <a:latin typeface="Arial" panose="020B0604020202020204" pitchFamily="34" charset="0"/>
                          <a:cs typeface="Arial" panose="020B0604020202020204" pitchFamily="34" charset="0"/>
                        </a:rPr>
                        <a:t>Internal market</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err="1">
                          <a:effectLst/>
                          <a:latin typeface="Arial" panose="020B0604020202020204" pitchFamily="34" charset="0"/>
                          <a:cs typeface="Arial" panose="020B0604020202020204" pitchFamily="34" charset="0"/>
                        </a:rPr>
                        <a:t>mln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err="1">
                          <a:effectLst/>
                          <a:latin typeface="Arial" panose="020B0604020202020204" pitchFamily="34" charset="0"/>
                          <a:cs typeface="Arial" panose="020B0604020202020204" pitchFamily="34" charset="0"/>
                        </a:rPr>
                        <a:t>tn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a:effectLst/>
                          <a:latin typeface="Arial" panose="020B0604020202020204" pitchFamily="34" charset="0"/>
                          <a:cs typeface="Arial" panose="020B0604020202020204" pitchFamily="34" charset="0"/>
                        </a:rPr>
                        <a:t>km</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a:effectLst/>
                          <a:latin typeface="Arial" panose="020B0604020202020204" pitchFamily="34" charset="0"/>
                          <a:cs typeface="Arial" panose="020B0604020202020204" pitchFamily="34" charset="0"/>
                        </a:rPr>
                        <a:t>890,8</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3286">
                <a:tc>
                  <a:txBody>
                    <a:bodyPr/>
                    <a:lstStyle/>
                    <a:p>
                      <a:pPr algn="l" fontAlgn="ctr"/>
                      <a:r>
                        <a:rPr lang="ru-RU" sz="1400" b="1" i="0" u="none" strike="noStrike" dirty="0">
                          <a:solidFill>
                            <a:schemeClr val="tx1"/>
                          </a:solidFill>
                          <a:effectLst/>
                          <a:latin typeface="Arial" panose="020B0604020202020204" pitchFamily="34" charset="0"/>
                          <a:cs typeface="Arial" panose="020B0604020202020204" pitchFamily="34" charset="0"/>
                        </a:rPr>
                        <a:t> </a:t>
                      </a:r>
                      <a:r>
                        <a:rPr lang="en-US" sz="1400" b="1" i="0" u="none" strike="noStrike" dirty="0">
                          <a:solidFill>
                            <a:schemeClr val="tx1"/>
                          </a:solidFill>
                          <a:effectLst/>
                          <a:latin typeface="Arial" panose="020B0604020202020204" pitchFamily="34" charset="0"/>
                          <a:cs typeface="Arial" panose="020B0604020202020204" pitchFamily="34" charset="0"/>
                        </a:rPr>
                        <a:t>TOTAL CARGO TURNOVER</a:t>
                      </a:r>
                      <a:endParaRPr lang="ru-RU" sz="1400" b="1" i="0" u="none" strike="noStrike" dirty="0">
                        <a:solidFill>
                          <a:schemeClr val="tx1"/>
                        </a:solidFill>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1" i="0" u="none" strike="noStrike" dirty="0" err="1">
                          <a:effectLst/>
                          <a:latin typeface="Arial" panose="020B0604020202020204" pitchFamily="34" charset="0"/>
                          <a:cs typeface="Arial" panose="020B0604020202020204" pitchFamily="34" charset="0"/>
                        </a:rPr>
                        <a:t>mln</a:t>
                      </a:r>
                      <a:r>
                        <a:rPr lang="ru-RU" sz="1400" b="1" i="0" u="none" strike="noStrike" dirty="0">
                          <a:effectLst/>
                          <a:latin typeface="Arial" panose="020B0604020202020204" pitchFamily="34" charset="0"/>
                          <a:cs typeface="Arial" panose="020B0604020202020204" pitchFamily="34" charset="0"/>
                        </a:rPr>
                        <a:t>.</a:t>
                      </a:r>
                      <a:r>
                        <a:rPr lang="en-US" sz="1400" b="1" i="0" u="none" strike="noStrike" dirty="0" err="1">
                          <a:effectLst/>
                          <a:latin typeface="Arial" panose="020B0604020202020204" pitchFamily="34" charset="0"/>
                          <a:cs typeface="Arial" panose="020B0604020202020204" pitchFamily="34" charset="0"/>
                        </a:rPr>
                        <a:t>tn</a:t>
                      </a:r>
                      <a:r>
                        <a:rPr lang="ru-RU" sz="1400" b="1" i="0" u="none" strike="noStrike" dirty="0">
                          <a:effectLst/>
                          <a:latin typeface="Arial" panose="020B0604020202020204" pitchFamily="34" charset="0"/>
                          <a:cs typeface="Arial" panose="020B0604020202020204" pitchFamily="34" charset="0"/>
                        </a:rPr>
                        <a:t>/</a:t>
                      </a:r>
                      <a:r>
                        <a:rPr lang="en-US" sz="1400" b="1" i="0" u="none" strike="noStrike" dirty="0">
                          <a:effectLst/>
                          <a:latin typeface="Arial" panose="020B0604020202020204" pitchFamily="34" charset="0"/>
                          <a:cs typeface="Arial" panose="020B0604020202020204" pitchFamily="34" charset="0"/>
                        </a:rPr>
                        <a:t>km</a:t>
                      </a:r>
                      <a:r>
                        <a:rPr lang="ru-RU" sz="1400" b="1" i="0" u="none" strike="noStrike" dirty="0">
                          <a:solidFill>
                            <a:schemeClr val="tx1"/>
                          </a:solidFill>
                          <a:effectLst/>
                          <a:latin typeface="Arial" panose="020B0604020202020204" pitchFamily="34" charset="0"/>
                          <a:cs typeface="Arial" panose="020B0604020202020204" pitchFamily="34" charset="0"/>
                        </a:rPr>
                        <a:t> </a:t>
                      </a: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1" i="0" u="none" strike="noStrike" dirty="0">
                          <a:solidFill>
                            <a:schemeClr val="tx1"/>
                          </a:solidFill>
                          <a:effectLst/>
                          <a:latin typeface="Arial" panose="020B0604020202020204" pitchFamily="34" charset="0"/>
                          <a:cs typeface="Arial" panose="020B0604020202020204" pitchFamily="34" charset="0"/>
                        </a:rPr>
                        <a:t>1</a:t>
                      </a:r>
                      <a:r>
                        <a:rPr lang="ru-RU" sz="1400" b="1" i="0" u="none" strike="noStrike" baseline="0" dirty="0">
                          <a:solidFill>
                            <a:schemeClr val="tx1"/>
                          </a:solidFill>
                          <a:effectLst/>
                          <a:latin typeface="Arial" panose="020B0604020202020204" pitchFamily="34" charset="0"/>
                          <a:cs typeface="Arial" panose="020B0604020202020204" pitchFamily="34" charset="0"/>
                        </a:rPr>
                        <a:t> </a:t>
                      </a:r>
                      <a:r>
                        <a:rPr lang="en-US" sz="1400" b="1" i="0" u="none" strike="noStrike" baseline="0" dirty="0">
                          <a:solidFill>
                            <a:schemeClr val="tx1"/>
                          </a:solidFill>
                          <a:effectLst/>
                          <a:latin typeface="Arial" panose="020B0604020202020204" pitchFamily="34" charset="0"/>
                          <a:cs typeface="Arial" panose="020B0604020202020204" pitchFamily="34" charset="0"/>
                        </a:rPr>
                        <a:t>059,2</a:t>
                      </a:r>
                      <a:endParaRPr lang="ru-RU" sz="1400" b="1" i="0" u="none" strike="noStrike" dirty="0">
                        <a:solidFill>
                          <a:schemeClr val="tx1"/>
                        </a:solidFill>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21" name="Таблица 20"/>
          <p:cNvGraphicFramePr>
            <a:graphicFrameLocks noGrp="1"/>
          </p:cNvGraphicFramePr>
          <p:nvPr>
            <p:extLst>
              <p:ext uri="{D42A27DB-BD31-4B8C-83A1-F6EECF244321}">
                <p14:modId xmlns:p14="http://schemas.microsoft.com/office/powerpoint/2010/main" val="3885991733"/>
              </p:ext>
            </p:extLst>
          </p:nvPr>
        </p:nvGraphicFramePr>
        <p:xfrm>
          <a:off x="6094413" y="4718844"/>
          <a:ext cx="5223348" cy="1014412"/>
        </p:xfrm>
        <a:graphic>
          <a:graphicData uri="http://schemas.openxmlformats.org/drawingml/2006/table">
            <a:tbl>
              <a:tblPr/>
              <a:tblGrid>
                <a:gridCol w="3168352">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830860">
                  <a:extLst>
                    <a:ext uri="{9D8B030D-6E8A-4147-A177-3AD203B41FA5}">
                      <a16:colId xmlns:a16="http://schemas.microsoft.com/office/drawing/2014/main" val="20002"/>
                    </a:ext>
                  </a:extLst>
                </a:gridCol>
              </a:tblGrid>
              <a:tr h="253516">
                <a:tc>
                  <a:txBody>
                    <a:bodyPr/>
                    <a:lstStyle/>
                    <a:p>
                      <a:pPr algn="l" fontAlgn="b"/>
                      <a:r>
                        <a:rPr lang="ru-RU" sz="1400" b="1" i="0" u="none" strike="noStrike" dirty="0">
                          <a:effectLst/>
                          <a:latin typeface="Arial" panose="020B0604020202020204" pitchFamily="34" charset="0"/>
                          <a:cs typeface="Arial" panose="020B0604020202020204" pitchFamily="34" charset="0"/>
                        </a:rPr>
                        <a:t> </a:t>
                      </a:r>
                      <a:r>
                        <a:rPr lang="en-US" sz="1400" b="1" i="0" u="none" strike="noStrike" dirty="0">
                          <a:effectLst/>
                          <a:latin typeface="Arial" panose="020B0604020202020204" pitchFamily="34" charset="0"/>
                          <a:cs typeface="Arial" panose="020B0604020202020204" pitchFamily="34" charset="0"/>
                        </a:rPr>
                        <a:t>INCOME</a:t>
                      </a:r>
                      <a:endParaRPr lang="ru-RU" sz="1400" b="1" i="0" u="none" strike="noStrike" dirty="0">
                        <a:effectLst/>
                        <a:latin typeface="Arial" panose="020B0604020202020204" pitchFamily="34" charset="0"/>
                        <a:cs typeface="Arial" panose="020B0604020202020204" pitchFamily="34" charset="0"/>
                      </a:endParaRPr>
                    </a:p>
                  </a:txBody>
                  <a:tcPr marL="9525" marR="9525" marT="94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ru-RU" sz="1400" b="1" i="0" u="none" strike="noStrike" dirty="0">
                          <a:effectLst/>
                          <a:latin typeface="Arial" panose="020B0604020202020204" pitchFamily="34" charset="0"/>
                          <a:cs typeface="Arial" panose="020B0604020202020204" pitchFamily="34" charset="0"/>
                        </a:rPr>
                        <a:t> </a:t>
                      </a:r>
                    </a:p>
                  </a:txBody>
                  <a:tcPr marL="9525" marR="9525" marT="94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ru-RU" sz="1400" b="1" i="0" u="none" strike="noStrike" dirty="0">
                          <a:effectLst/>
                          <a:latin typeface="Arial" panose="020B0604020202020204" pitchFamily="34" charset="0"/>
                          <a:cs typeface="Arial" panose="020B0604020202020204" pitchFamily="34" charset="0"/>
                        </a:rPr>
                        <a:t> </a:t>
                      </a:r>
                    </a:p>
                  </a:txBody>
                  <a:tcPr marL="9525" marR="9525" marT="94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5363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a:effectLst/>
                          <a:latin typeface="Arial" panose="020B0604020202020204" pitchFamily="34" charset="0"/>
                          <a:cs typeface="Arial" panose="020B0604020202020204" pitchFamily="34" charset="0"/>
                        </a:rPr>
                        <a:t> Export </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err="1">
                          <a:effectLst/>
                          <a:latin typeface="Arial" panose="020B0604020202020204" pitchFamily="34" charset="0"/>
                          <a:cs typeface="Arial" panose="020B0604020202020204" pitchFamily="34" charset="0"/>
                        </a:rPr>
                        <a:t>bln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a:effectLst/>
                          <a:latin typeface="Arial" panose="020B0604020202020204" pitchFamily="34" charset="0"/>
                          <a:cs typeface="Arial" panose="020B0604020202020204" pitchFamily="34" charset="0"/>
                        </a:rPr>
                        <a:t>tenge</a:t>
                      </a:r>
                      <a:endParaRPr lang="ru-RU" sz="1200" b="0"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200" b="0" i="0" u="none" strike="noStrike" dirty="0">
                          <a:effectLst/>
                          <a:latin typeface="Arial" panose="020B0604020202020204" pitchFamily="34" charset="0"/>
                          <a:cs typeface="Arial" panose="020B0604020202020204" pitchFamily="34" charset="0"/>
                        </a:rPr>
                        <a:t>996</a:t>
                      </a: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363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200" b="0" i="0" u="none" strike="noStrike" dirty="0">
                          <a:effectLst/>
                          <a:latin typeface="Arial" panose="020B0604020202020204" pitchFamily="34" charset="0"/>
                          <a:cs typeface="Arial" panose="020B0604020202020204" pitchFamily="34" charset="0"/>
                        </a:rPr>
                        <a:t> </a:t>
                      </a:r>
                      <a:r>
                        <a:rPr lang="en-US" sz="1200" b="0" i="0" u="none" strike="noStrike" dirty="0">
                          <a:effectLst/>
                          <a:latin typeface="Arial" panose="020B0604020202020204" pitchFamily="34" charset="0"/>
                          <a:cs typeface="Arial" panose="020B0604020202020204" pitchFamily="34" charset="0"/>
                        </a:rPr>
                        <a:t>Internal market</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err="1">
                          <a:effectLst/>
                          <a:latin typeface="Arial" panose="020B0604020202020204" pitchFamily="34" charset="0"/>
                          <a:cs typeface="Arial" panose="020B0604020202020204" pitchFamily="34" charset="0"/>
                        </a:rPr>
                        <a:t>bln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a:effectLst/>
                          <a:latin typeface="Arial" panose="020B0604020202020204" pitchFamily="34" charset="0"/>
                          <a:cs typeface="Arial" panose="020B0604020202020204" pitchFamily="34" charset="0"/>
                        </a:rPr>
                        <a:t>tenge</a:t>
                      </a:r>
                      <a:endParaRPr lang="ru-RU" sz="1200" b="0"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a:effectLst/>
                          <a:latin typeface="Arial" panose="020B0604020202020204" pitchFamily="34" charset="0"/>
                          <a:cs typeface="Arial" panose="020B0604020202020204" pitchFamily="34" charset="0"/>
                        </a:rPr>
                        <a:t>5</a:t>
                      </a:r>
                      <a:r>
                        <a:rPr lang="kk-KZ" sz="1200" b="0" i="0" u="none" strike="noStrike" baseline="0" dirty="0">
                          <a:effectLst/>
                          <a:latin typeface="Arial" panose="020B0604020202020204" pitchFamily="34" charset="0"/>
                          <a:cs typeface="Arial" panose="020B0604020202020204" pitchFamily="34" charset="0"/>
                        </a:rPr>
                        <a:t> 266</a:t>
                      </a:r>
                      <a:endParaRPr lang="ru-RU" sz="1200" b="0"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3632">
                <a:tc>
                  <a:txBody>
                    <a:bodyPr/>
                    <a:lstStyle/>
                    <a:p>
                      <a:pPr algn="l" fontAlgn="ctr"/>
                      <a:r>
                        <a:rPr lang="ru-RU" sz="1600" b="1" i="0" u="none" strike="noStrike" dirty="0">
                          <a:effectLst/>
                          <a:latin typeface="Arial" panose="020B0604020202020204" pitchFamily="34" charset="0"/>
                          <a:cs typeface="Arial" panose="020B0604020202020204" pitchFamily="34" charset="0"/>
                        </a:rPr>
                        <a:t> </a:t>
                      </a:r>
                      <a:r>
                        <a:rPr lang="en-US" sz="1600" b="1" i="0" u="none" strike="noStrike" dirty="0">
                          <a:effectLst/>
                          <a:latin typeface="Arial" panose="020B0604020202020204" pitchFamily="34" charset="0"/>
                          <a:cs typeface="Arial" panose="020B0604020202020204" pitchFamily="34" charset="0"/>
                        </a:rPr>
                        <a:t>TOTAL INCOME</a:t>
                      </a:r>
                      <a:endParaRPr lang="ru-RU" sz="1600" b="1"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1" i="0" u="none" strike="noStrike" dirty="0">
                          <a:effectLst/>
                          <a:latin typeface="Arial" panose="020B0604020202020204" pitchFamily="34" charset="0"/>
                          <a:cs typeface="Arial" panose="020B0604020202020204" pitchFamily="34" charset="0"/>
                        </a:rPr>
                        <a:t> </a:t>
                      </a:r>
                      <a:r>
                        <a:rPr lang="en-US" sz="1600" b="1" i="0" u="none" strike="noStrike" dirty="0" err="1">
                          <a:effectLst/>
                          <a:latin typeface="Arial" panose="020B0604020202020204" pitchFamily="34" charset="0"/>
                          <a:cs typeface="Arial" panose="020B0604020202020204" pitchFamily="34" charset="0"/>
                        </a:rPr>
                        <a:t>bln</a:t>
                      </a:r>
                      <a:r>
                        <a:rPr lang="ru-RU" sz="1600" b="1" i="0" u="none" strike="noStrike" dirty="0">
                          <a:effectLst/>
                          <a:latin typeface="Arial" panose="020B0604020202020204" pitchFamily="34" charset="0"/>
                          <a:cs typeface="Arial" panose="020B0604020202020204" pitchFamily="34" charset="0"/>
                        </a:rPr>
                        <a:t>.</a:t>
                      </a:r>
                      <a:r>
                        <a:rPr lang="en-US" sz="1600" b="1" i="0" u="none" strike="noStrike" dirty="0">
                          <a:effectLst/>
                          <a:latin typeface="Arial" panose="020B0604020202020204" pitchFamily="34" charset="0"/>
                          <a:cs typeface="Arial" panose="020B0604020202020204" pitchFamily="34" charset="0"/>
                        </a:rPr>
                        <a:t>tenge</a:t>
                      </a:r>
                      <a:endParaRPr lang="ru-RU" sz="1600" b="1"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400" b="1" i="0" u="none" strike="noStrike" dirty="0">
                          <a:solidFill>
                            <a:schemeClr val="tx1"/>
                          </a:solidFill>
                          <a:effectLst/>
                          <a:latin typeface="Arial" panose="020B0604020202020204" pitchFamily="34" charset="0"/>
                          <a:cs typeface="Arial" panose="020B0604020202020204" pitchFamily="34" charset="0"/>
                        </a:rPr>
                        <a:t>6</a:t>
                      </a:r>
                      <a:r>
                        <a:rPr lang="ru-RU" sz="1400" b="1" i="0" u="none" strike="noStrike" baseline="0" dirty="0">
                          <a:solidFill>
                            <a:schemeClr val="tx1"/>
                          </a:solidFill>
                          <a:effectLst/>
                          <a:latin typeface="Arial" panose="020B0604020202020204" pitchFamily="34" charset="0"/>
                          <a:cs typeface="Arial" panose="020B0604020202020204" pitchFamily="34" charset="0"/>
                        </a:rPr>
                        <a:t> 262</a:t>
                      </a:r>
                      <a:endParaRPr lang="ru-RU"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15611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Номер слайда 3">
            <a:extLst>
              <a:ext uri="{FF2B5EF4-FFF2-40B4-BE49-F238E27FC236}">
                <a16:creationId xmlns:a16="http://schemas.microsoft.com/office/drawing/2014/main" id="{D25C1109-39DA-4CCC-9B98-5B3D4BD644B4}"/>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9</a:t>
            </a:fld>
            <a:endParaRPr lang="ru-RU" dirty="0"/>
          </a:p>
        </p:txBody>
      </p:sp>
      <p:pic>
        <p:nvPicPr>
          <p:cNvPr id="2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6" name="Рисунок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9" name="TextBox 28">
            <a:extLst>
              <a:ext uri="{FF2B5EF4-FFF2-40B4-BE49-F238E27FC236}">
                <a16:creationId xmlns:a16="http://schemas.microsoft.com/office/drawing/2014/main" id="{08C34216-4E93-440F-9936-131A3C5F14DC}"/>
              </a:ext>
            </a:extLst>
          </p:cNvPr>
          <p:cNvSpPr txBox="1"/>
          <p:nvPr/>
        </p:nvSpPr>
        <p:spPr>
          <a:xfrm>
            <a:off x="2118547" y="269694"/>
            <a:ext cx="7992888"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Working with consumers</a:t>
            </a:r>
            <a:endParaRPr lang="ru-RU" b="1" spc="120" dirty="0">
              <a:solidFill>
                <a:srgbClr val="374579"/>
              </a:solidFill>
              <a:latin typeface="Arial" panose="020B0604020202020204" pitchFamily="34" charset="0"/>
              <a:cs typeface="Arial" panose="020B0604020202020204" pitchFamily="34" charset="0"/>
            </a:endParaRPr>
          </a:p>
        </p:txBody>
      </p:sp>
      <p:sp>
        <p:nvSpPr>
          <p:cNvPr id="2" name="Прямоугольник 1"/>
          <p:cNvSpPr/>
          <p:nvPr/>
        </p:nvSpPr>
        <p:spPr>
          <a:xfrm>
            <a:off x="839416" y="1340768"/>
            <a:ext cx="10729192" cy="3416320"/>
          </a:xfrm>
          <a:prstGeom prst="rect">
            <a:avLst/>
          </a:prstGeom>
        </p:spPr>
        <p:txBody>
          <a:bodyPr wrap="square">
            <a:spAutoFit/>
          </a:bodyPr>
          <a:lstStyle/>
          <a:p>
            <a:pPr indent="0" algn="just">
              <a:lnSpc>
                <a:spcPct val="80000"/>
              </a:lnSpc>
              <a:buNone/>
              <a:defRPr/>
            </a:pPr>
            <a:r>
              <a:rPr lang="en-US" altLang="ru-RU" sz="1800" dirty="0">
                <a:latin typeface="Arial" panose="020B0604020202020204" pitchFamily="34" charset="0"/>
                <a:cs typeface="Arial" panose="020B0604020202020204" pitchFamily="34" charset="0"/>
              </a:rPr>
              <a:t>The main work with consumers of regulated services is to provide shippers with an equal opportunity to transport oil through </a:t>
            </a:r>
            <a:r>
              <a:rPr lang="en-US" altLang="ru-RU" sz="1800" dirty="0" err="1">
                <a:latin typeface="Arial" panose="020B0604020202020204" pitchFamily="34" charset="0"/>
                <a:cs typeface="Arial" panose="020B0604020202020204" pitchFamily="34" charset="0"/>
              </a:rPr>
              <a:t>Kenkiyak</a:t>
            </a:r>
            <a:r>
              <a:rPr lang="en-US" altLang="ru-RU" sz="1800" dirty="0">
                <a:latin typeface="Arial" panose="020B0604020202020204" pitchFamily="34" charset="0"/>
                <a:cs typeface="Arial" panose="020B0604020202020204" pitchFamily="34" charset="0"/>
              </a:rPr>
              <a:t>-Atyrau trunk oil pipeline, in accordance with the concluded agreements.</a:t>
            </a:r>
            <a:endParaRPr lang="ru-RU" altLang="ru-RU" sz="1800" dirty="0">
              <a:latin typeface="Arial" panose="020B0604020202020204" pitchFamily="34" charset="0"/>
              <a:cs typeface="Arial" panose="020B0604020202020204" pitchFamily="34" charset="0"/>
            </a:endParaRPr>
          </a:p>
          <a:p>
            <a:pPr indent="0" algn="just">
              <a:lnSpc>
                <a:spcPct val="80000"/>
              </a:lnSpc>
              <a:buNone/>
              <a:defRPr/>
            </a:pPr>
            <a:endParaRPr lang="en-US" altLang="ru-RU" sz="1800" b="1" dirty="0">
              <a:latin typeface="Arial" panose="020B0604020202020204" pitchFamily="34" charset="0"/>
              <a:cs typeface="Arial" panose="020B0604020202020204" pitchFamily="34" charset="0"/>
            </a:endParaRPr>
          </a:p>
          <a:p>
            <a:pPr indent="0" algn="just">
              <a:lnSpc>
                <a:spcPct val="80000"/>
              </a:lnSpc>
              <a:buNone/>
              <a:defRPr/>
            </a:pPr>
            <a:r>
              <a:rPr lang="en-US" altLang="ru-RU" sz="1800" b="1" dirty="0">
                <a:latin typeface="Arial" panose="020B0604020202020204" pitchFamily="34" charset="0"/>
                <a:cs typeface="Arial" panose="020B0604020202020204" pitchFamily="34" charset="0"/>
              </a:rPr>
              <a:t>The quality of the services provided is ensured by</a:t>
            </a:r>
            <a:r>
              <a:rPr lang="ru-RU" altLang="ru-RU" sz="1800" b="1" dirty="0">
                <a:latin typeface="Arial" panose="020B0604020202020204" pitchFamily="34" charset="0"/>
                <a:cs typeface="Arial" panose="020B0604020202020204" pitchFamily="34" charset="0"/>
              </a:rPr>
              <a:t>:</a:t>
            </a:r>
          </a:p>
          <a:p>
            <a:pPr marL="623888" algn="just">
              <a:lnSpc>
                <a:spcPct val="80000"/>
              </a:lnSpc>
              <a:defRPr/>
            </a:pPr>
            <a:endParaRPr lang="ru-RU" altLang="ru-RU" sz="1800" dirty="0">
              <a:latin typeface="Arial" panose="020B0604020202020204" pitchFamily="34" charset="0"/>
              <a:cs typeface="Arial" panose="020B0604020202020204" pitchFamily="34" charset="0"/>
            </a:endParaRPr>
          </a:p>
          <a:p>
            <a:pPr marL="644525" indent="-285750" algn="just">
              <a:lnSpc>
                <a:spcPct val="80000"/>
              </a:lnSpc>
              <a:buFont typeface="Arial" panose="020B0604020202020204" pitchFamily="34" charset="0"/>
              <a:buChar char="•"/>
              <a:defRPr/>
            </a:pPr>
            <a:r>
              <a:rPr lang="en-US" altLang="ru-RU" dirty="0">
                <a:latin typeface="Arial" panose="020B0604020202020204" pitchFamily="34" charset="0"/>
                <a:cs typeface="Arial" panose="020B0604020202020204" pitchFamily="34" charset="0"/>
              </a:rPr>
              <a:t>using modern methods in the work of measuring the amount of oil (OMS is a mass method, i.e. keeping records of oil by mass, not by volume);</a:t>
            </a:r>
          </a:p>
          <a:p>
            <a:pPr marL="644525" indent="-285750" algn="just">
              <a:lnSpc>
                <a:spcPct val="80000"/>
              </a:lnSpc>
              <a:buFont typeface="Arial" panose="020B0604020202020204" pitchFamily="34" charset="0"/>
              <a:buChar char="•"/>
              <a:defRPr/>
            </a:pPr>
            <a:endParaRPr lang="en-US" altLang="ru-RU" sz="1800" dirty="0">
              <a:latin typeface="Arial" panose="020B0604020202020204" pitchFamily="34" charset="0"/>
              <a:cs typeface="Arial" panose="020B0604020202020204" pitchFamily="34" charset="0"/>
            </a:endParaRPr>
          </a:p>
          <a:p>
            <a:pPr marL="644525" indent="-285750" algn="just">
              <a:lnSpc>
                <a:spcPct val="80000"/>
              </a:lnSpc>
              <a:buFont typeface="Arial" panose="020B0604020202020204" pitchFamily="34" charset="0"/>
              <a:buChar char="•"/>
              <a:defRPr/>
            </a:pPr>
            <a:r>
              <a:rPr lang="en-US" altLang="ru-RU" sz="1800" dirty="0">
                <a:latin typeface="Arial" panose="020B0604020202020204" pitchFamily="34" charset="0"/>
                <a:cs typeface="Arial" panose="020B0604020202020204" pitchFamily="34" charset="0"/>
              </a:rPr>
              <a:t>non-departmental security of the trunk oil pipeline facilities;</a:t>
            </a:r>
          </a:p>
          <a:p>
            <a:pPr marL="644525" indent="-285750" algn="just">
              <a:lnSpc>
                <a:spcPct val="80000"/>
              </a:lnSpc>
              <a:buFont typeface="Arial" panose="020B0604020202020204" pitchFamily="34" charset="0"/>
              <a:buChar char="•"/>
              <a:defRPr/>
            </a:pPr>
            <a:endParaRPr lang="en-US" altLang="ru-RU" sz="1800" dirty="0">
              <a:latin typeface="Arial" panose="020B0604020202020204" pitchFamily="34" charset="0"/>
              <a:cs typeface="Arial" panose="020B0604020202020204" pitchFamily="34" charset="0"/>
            </a:endParaRPr>
          </a:p>
          <a:p>
            <a:pPr marL="644525" indent="-285750" algn="just">
              <a:lnSpc>
                <a:spcPct val="80000"/>
              </a:lnSpc>
              <a:buFont typeface="Arial" panose="020B0604020202020204" pitchFamily="34" charset="0"/>
              <a:buChar char="•"/>
              <a:defRPr/>
            </a:pPr>
            <a:r>
              <a:rPr lang="en-US" altLang="ru-RU" sz="1800" dirty="0">
                <a:latin typeface="Arial" panose="020B0604020202020204" pitchFamily="34" charset="0"/>
                <a:cs typeface="Arial" panose="020B0604020202020204" pitchFamily="34" charset="0"/>
              </a:rPr>
              <a:t>operational control over the operation of the oil pipeline (SCADA system, </a:t>
            </a:r>
            <a:r>
              <a:rPr lang="en-US" sz="1800" dirty="0">
                <a:latin typeface="Arial" panose="020B0604020202020204" pitchFamily="34" charset="0"/>
                <a:cs typeface="Arial" panose="020B0604020202020204" pitchFamily="34" charset="0"/>
              </a:rPr>
              <a:t>S&amp;PAS</a:t>
            </a:r>
            <a:r>
              <a:rPr lang="en-US" altLang="ru-RU" sz="1800" dirty="0">
                <a:latin typeface="Arial" panose="020B0604020202020204" pitchFamily="34" charset="0"/>
                <a:cs typeface="Arial" panose="020B0604020202020204" pitchFamily="34" charset="0"/>
              </a:rPr>
              <a:t>);</a:t>
            </a:r>
          </a:p>
          <a:p>
            <a:pPr marL="644525" indent="-285750" algn="just">
              <a:lnSpc>
                <a:spcPct val="80000"/>
              </a:lnSpc>
              <a:buFont typeface="Arial" panose="020B0604020202020204" pitchFamily="34" charset="0"/>
              <a:buChar char="•"/>
              <a:defRPr/>
            </a:pPr>
            <a:endParaRPr lang="en-US" altLang="ru-RU" sz="1800" dirty="0">
              <a:latin typeface="Arial" panose="020B0604020202020204" pitchFamily="34" charset="0"/>
              <a:cs typeface="Arial" panose="020B0604020202020204" pitchFamily="34" charset="0"/>
            </a:endParaRPr>
          </a:p>
          <a:p>
            <a:pPr marL="644525" indent="-285750" algn="just">
              <a:lnSpc>
                <a:spcPct val="80000"/>
              </a:lnSpc>
              <a:buFont typeface="Arial" panose="020B0604020202020204" pitchFamily="34" charset="0"/>
              <a:buChar char="•"/>
              <a:defRPr/>
            </a:pPr>
            <a:r>
              <a:rPr lang="en-US" altLang="ru-RU" sz="1800" dirty="0">
                <a:latin typeface="Arial" panose="020B0604020202020204" pitchFamily="34" charset="0"/>
                <a:cs typeface="Arial" panose="020B0604020202020204" pitchFamily="34" charset="0"/>
              </a:rPr>
              <a:t>periodic diagnostics of the trunk oil pipeline facilities, which makes it possible to determine the spatial position of the pipeline with reference to the coordinates of the detected defects with an accuracy of 0.5 meters.</a:t>
            </a:r>
          </a:p>
        </p:txBody>
      </p:sp>
    </p:spTree>
    <p:extLst>
      <p:ext uri="{BB962C8B-B14F-4D97-AF65-F5344CB8AC3E}">
        <p14:creationId xmlns:p14="http://schemas.microsoft.com/office/powerpoint/2010/main" val="760390529"/>
      </p:ext>
    </p:extLst>
  </p:cSld>
  <p:clrMapOvr>
    <a:masterClrMapping/>
  </p:clrMapOvr>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31662</TotalTime>
  <Words>1420</Words>
  <Application>Microsoft Office PowerPoint</Application>
  <PresentationFormat>Широкоэкранный</PresentationFormat>
  <Paragraphs>211</Paragraphs>
  <Slides>11</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PT Sans</vt:lpstr>
      <vt:lpstr>Times New Roman</vt:lpstr>
      <vt:lpstr>1_Тема Office</vt:lpstr>
      <vt:lpstr>REPORT FOR THE 1st HALF OF THE YEAR 2022 ON THE OPERATIONS OF MUNAITAS NWPC LLP FOR THE PROVISION OF REGULATED SERVICES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ОТЧЕТ (II-ЧАСТЬ)  по итогам деятельности ДЗО АО «КазМунайГаз-ПМ» (ТОО «АНПЗ», ТОО «ПНХЗ», ТОО «ПКОП», ТОО «ҚазМұнайГаз Өнімдері», АО «KPI», ТОО «СП Caspi Bitum», ТОО «ПХСНГ», ТОО «КМГ-Аэро») за истекший отчетный период квартал/год и задачи на следующий квартал/год, статус реализации действующих программ</dc:title>
  <dc:creator>Askar Nurseitov [Аскар Нурсеитов]</dc:creator>
  <cp:lastModifiedBy>Алиса Далабаева</cp:lastModifiedBy>
  <cp:revision>2530</cp:revision>
  <cp:lastPrinted>2022-02-23T09:03:37Z</cp:lastPrinted>
  <dcterms:created xsi:type="dcterms:W3CDTF">2015-03-04T12:29:32Z</dcterms:created>
  <dcterms:modified xsi:type="dcterms:W3CDTF">2025-03-19T13:13:04Z</dcterms:modified>
</cp:coreProperties>
</file>