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308" r:id="rId2"/>
    <p:sldId id="622" r:id="rId3"/>
    <p:sldId id="677" r:id="rId4"/>
    <p:sldId id="678" r:id="rId5"/>
    <p:sldId id="627" r:id="rId6"/>
    <p:sldId id="671" r:id="rId7"/>
    <p:sldId id="670" r:id="rId8"/>
    <p:sldId id="672" r:id="rId9"/>
    <p:sldId id="676" r:id="rId10"/>
    <p:sldId id="675" r:id="rId11"/>
    <p:sldId id="674" r:id="rId12"/>
  </p:sldIdLst>
  <p:sldSz cx="12192000" cy="6858000"/>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54" userDrawn="1">
          <p15:clr>
            <a:srgbClr val="A4A3A4"/>
          </p15:clr>
        </p15:guide>
        <p15:guide id="2" pos="7469" userDrawn="1">
          <p15:clr>
            <a:srgbClr val="A4A3A4"/>
          </p15:clr>
        </p15:guide>
        <p15:guide id="3" orient="horz" pos="4292" userDrawn="1">
          <p15:clr>
            <a:srgbClr val="A4A3A4"/>
          </p15:clr>
        </p15:guide>
        <p15:guide id="4" orient="horz" pos="4320" userDrawn="1">
          <p15:clr>
            <a:srgbClr val="A4A3A4"/>
          </p15:clr>
        </p15:guide>
        <p15:guide id="5" pos="7679" userDrawn="1">
          <p15:clr>
            <a:srgbClr val="A4A3A4"/>
          </p15:clr>
        </p15:guide>
        <p15:guide id="7" orient="horz" pos="3884" userDrawn="1">
          <p15:clr>
            <a:srgbClr val="A4A3A4"/>
          </p15:clr>
        </p15:guide>
        <p15:guide id="9" pos="3780" userDrawn="1">
          <p15:clr>
            <a:srgbClr val="A4A3A4"/>
          </p15:clr>
        </p15:guide>
        <p15:guide id="11" orient="horz" pos="4247" userDrawn="1">
          <p15:clr>
            <a:srgbClr val="A4A3A4"/>
          </p15:clr>
        </p15:guide>
        <p15:guide id="12" pos="3840" userDrawn="1">
          <p15:clr>
            <a:srgbClr val="A4A3A4"/>
          </p15:clr>
        </p15:guide>
        <p15:guide id="13" orient="horz" pos="2568" userDrawn="1">
          <p15:clr>
            <a:srgbClr val="A4A3A4"/>
          </p15:clr>
        </p15:guide>
        <p15:guide id="15" orient="horz" pos="2341" userDrawn="1">
          <p15:clr>
            <a:srgbClr val="A4A3A4"/>
          </p15:clr>
        </p15:guide>
        <p15:guide id="16" orient="horz" pos="1026" userDrawn="1">
          <p15:clr>
            <a:srgbClr val="A4A3A4"/>
          </p15:clr>
        </p15:guide>
        <p15:guide id="17" orient="horz" pos="4156" userDrawn="1">
          <p15:clr>
            <a:srgbClr val="A4A3A4"/>
          </p15:clr>
        </p15:guide>
        <p15:guide id="18" orient="horz" pos="2931"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a Sardzhveladze" initials="A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3279"/>
    <a:srgbClr val="373D81"/>
    <a:srgbClr val="A69477"/>
    <a:srgbClr val="B7A68A"/>
    <a:srgbClr val="B7A6BD"/>
    <a:srgbClr val="008000"/>
    <a:srgbClr val="006600"/>
    <a:srgbClr val="FFFFCC"/>
    <a:srgbClr val="043562"/>
    <a:srgbClr val="042A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6" autoAdjust="0"/>
    <p:restoredTop sz="86432" autoAdjust="0"/>
  </p:normalViewPr>
  <p:slideViewPr>
    <p:cSldViewPr>
      <p:cViewPr varScale="1">
        <p:scale>
          <a:sx n="121" d="100"/>
          <a:sy n="121" d="100"/>
        </p:scale>
        <p:origin x="114" y="150"/>
      </p:cViewPr>
      <p:guideLst>
        <p:guide orient="horz" pos="754"/>
        <p:guide pos="7469"/>
        <p:guide orient="horz" pos="4292"/>
        <p:guide orient="horz" pos="4320"/>
        <p:guide pos="7679"/>
        <p:guide orient="horz" pos="3884"/>
        <p:guide pos="3780"/>
        <p:guide orient="horz" pos="4247"/>
        <p:guide pos="3840"/>
        <p:guide orient="horz" pos="2568"/>
        <p:guide orient="horz" pos="2341"/>
        <p:guide orient="horz" pos="1026"/>
        <p:guide orient="horz" pos="4156"/>
        <p:guide orient="horz" pos="2931"/>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3" d="100"/>
          <a:sy n="93" d="100"/>
        </p:scale>
        <p:origin x="-3744" y="-120"/>
      </p:cViewPr>
      <p:guideLst>
        <p:guide orient="horz" pos="3107"/>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3"/>
            <a:ext cx="2919565" cy="493790"/>
          </a:xfrm>
          <a:prstGeom prst="rect">
            <a:avLst/>
          </a:prstGeom>
        </p:spPr>
        <p:txBody>
          <a:bodyPr vert="horz" lIns="90739" tIns="45370" rIns="90739" bIns="45370" rtlCol="0"/>
          <a:lstStyle>
            <a:lvl1pPr algn="l">
              <a:defRPr sz="1200"/>
            </a:lvl1pPr>
          </a:lstStyle>
          <a:p>
            <a:endParaRPr lang="ru-RU"/>
          </a:p>
        </p:txBody>
      </p:sp>
      <p:sp>
        <p:nvSpPr>
          <p:cNvPr id="3" name="Дата 2"/>
          <p:cNvSpPr>
            <a:spLocks noGrp="1"/>
          </p:cNvSpPr>
          <p:nvPr>
            <p:ph type="dt" sz="quarter" idx="1"/>
          </p:nvPr>
        </p:nvSpPr>
        <p:spPr>
          <a:xfrm>
            <a:off x="3814627" y="3"/>
            <a:ext cx="2919565" cy="493790"/>
          </a:xfrm>
          <a:prstGeom prst="rect">
            <a:avLst/>
          </a:prstGeom>
        </p:spPr>
        <p:txBody>
          <a:bodyPr vert="horz" lIns="90739" tIns="45370" rIns="90739" bIns="45370" rtlCol="0"/>
          <a:lstStyle>
            <a:lvl1pPr algn="r">
              <a:defRPr sz="1200"/>
            </a:lvl1pPr>
          </a:lstStyle>
          <a:p>
            <a:fld id="{186D6F55-A11F-4DDC-9D20-EEA9A283C8C7}" type="datetimeFigureOut">
              <a:rPr lang="ru-RU" smtClean="0"/>
              <a:t>20.03.2025</a:t>
            </a:fld>
            <a:endParaRPr lang="ru-RU"/>
          </a:p>
        </p:txBody>
      </p:sp>
      <p:sp>
        <p:nvSpPr>
          <p:cNvPr id="4" name="Нижний колонтитул 3"/>
          <p:cNvSpPr>
            <a:spLocks noGrp="1"/>
          </p:cNvSpPr>
          <p:nvPr>
            <p:ph type="ftr" sz="quarter" idx="2"/>
          </p:nvPr>
        </p:nvSpPr>
        <p:spPr>
          <a:xfrm>
            <a:off x="1" y="9370950"/>
            <a:ext cx="2919565" cy="493790"/>
          </a:xfrm>
          <a:prstGeom prst="rect">
            <a:avLst/>
          </a:prstGeom>
        </p:spPr>
        <p:txBody>
          <a:bodyPr vert="horz" lIns="90739" tIns="45370" rIns="90739" bIns="45370" rtlCol="0" anchor="b"/>
          <a:lstStyle>
            <a:lvl1pPr algn="l">
              <a:defRPr sz="1200"/>
            </a:lvl1pPr>
          </a:lstStyle>
          <a:p>
            <a:endParaRPr lang="ru-RU"/>
          </a:p>
        </p:txBody>
      </p:sp>
      <p:sp>
        <p:nvSpPr>
          <p:cNvPr id="5" name="Номер слайда 4"/>
          <p:cNvSpPr>
            <a:spLocks noGrp="1"/>
          </p:cNvSpPr>
          <p:nvPr>
            <p:ph type="sldNum" sz="quarter" idx="3"/>
          </p:nvPr>
        </p:nvSpPr>
        <p:spPr>
          <a:xfrm>
            <a:off x="3814627" y="9370950"/>
            <a:ext cx="2919565" cy="493790"/>
          </a:xfrm>
          <a:prstGeom prst="rect">
            <a:avLst/>
          </a:prstGeom>
        </p:spPr>
        <p:txBody>
          <a:bodyPr vert="horz" lIns="90739" tIns="45370" rIns="90739" bIns="45370" rtlCol="0" anchor="b"/>
          <a:lstStyle>
            <a:lvl1pPr algn="r">
              <a:defRPr sz="1200"/>
            </a:lvl1pPr>
          </a:lstStyle>
          <a:p>
            <a:fld id="{2605430A-D751-4BB0-8CE8-FD9303CA569A}" type="slidenum">
              <a:rPr lang="ru-RU" smtClean="0"/>
              <a:t>‹#›</a:t>
            </a:fld>
            <a:endParaRPr lang="ru-RU"/>
          </a:p>
        </p:txBody>
      </p:sp>
    </p:spTree>
    <p:extLst>
      <p:ext uri="{BB962C8B-B14F-4D97-AF65-F5344CB8AC3E}">
        <p14:creationId xmlns:p14="http://schemas.microsoft.com/office/powerpoint/2010/main" val="12298100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4" y="2"/>
            <a:ext cx="2918831" cy="493316"/>
          </a:xfrm>
          <a:prstGeom prst="rect">
            <a:avLst/>
          </a:prstGeom>
        </p:spPr>
        <p:txBody>
          <a:bodyPr vert="horz" lIns="90175" tIns="45088" rIns="90175" bIns="45088" rtlCol="0"/>
          <a:lstStyle>
            <a:lvl1pPr algn="l">
              <a:defRPr sz="1200"/>
            </a:lvl1pPr>
          </a:lstStyle>
          <a:p>
            <a:endParaRPr lang="ru-RU"/>
          </a:p>
        </p:txBody>
      </p:sp>
      <p:sp>
        <p:nvSpPr>
          <p:cNvPr id="3" name="Дата 2"/>
          <p:cNvSpPr>
            <a:spLocks noGrp="1"/>
          </p:cNvSpPr>
          <p:nvPr>
            <p:ph type="dt" idx="1"/>
          </p:nvPr>
        </p:nvSpPr>
        <p:spPr>
          <a:xfrm>
            <a:off x="3815379" y="2"/>
            <a:ext cx="2918831" cy="493316"/>
          </a:xfrm>
          <a:prstGeom prst="rect">
            <a:avLst/>
          </a:prstGeom>
        </p:spPr>
        <p:txBody>
          <a:bodyPr vert="horz" lIns="90175" tIns="45088" rIns="90175" bIns="45088" rtlCol="0"/>
          <a:lstStyle>
            <a:lvl1pPr algn="r">
              <a:defRPr sz="1200"/>
            </a:lvl1pPr>
          </a:lstStyle>
          <a:p>
            <a:fld id="{D68D9B8D-DF36-499C-8990-550C33EE2CD4}" type="datetimeFigureOut">
              <a:rPr lang="ru-RU" smtClean="0"/>
              <a:pPr/>
              <a:t>20.03.2025</a:t>
            </a:fld>
            <a:endParaRPr lang="ru-RU"/>
          </a:p>
        </p:txBody>
      </p:sp>
      <p:sp>
        <p:nvSpPr>
          <p:cNvPr id="4" name="Образ слайда 3"/>
          <p:cNvSpPr>
            <a:spLocks noGrp="1" noRot="1" noChangeAspect="1"/>
          </p:cNvSpPr>
          <p:nvPr>
            <p:ph type="sldImg" idx="2"/>
          </p:nvPr>
        </p:nvSpPr>
        <p:spPr>
          <a:xfrm>
            <a:off x="77788" y="739775"/>
            <a:ext cx="6580187" cy="3702050"/>
          </a:xfrm>
          <a:prstGeom prst="rect">
            <a:avLst/>
          </a:prstGeom>
          <a:noFill/>
          <a:ln w="12700">
            <a:solidFill>
              <a:prstClr val="black"/>
            </a:solidFill>
          </a:ln>
        </p:spPr>
        <p:txBody>
          <a:bodyPr vert="horz" lIns="90175" tIns="45088" rIns="90175" bIns="45088" rtlCol="0" anchor="ctr"/>
          <a:lstStyle/>
          <a:p>
            <a:endParaRPr lang="ru-RU"/>
          </a:p>
        </p:txBody>
      </p:sp>
      <p:sp>
        <p:nvSpPr>
          <p:cNvPr id="5" name="Заметки 4"/>
          <p:cNvSpPr>
            <a:spLocks noGrp="1"/>
          </p:cNvSpPr>
          <p:nvPr>
            <p:ph type="body" sz="quarter" idx="3"/>
          </p:nvPr>
        </p:nvSpPr>
        <p:spPr>
          <a:xfrm>
            <a:off x="673577" y="4686502"/>
            <a:ext cx="5388610" cy="4439841"/>
          </a:xfrm>
          <a:prstGeom prst="rect">
            <a:avLst/>
          </a:prstGeom>
        </p:spPr>
        <p:txBody>
          <a:bodyPr vert="horz" lIns="90175" tIns="45088" rIns="90175" bIns="45088"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4" y="9371287"/>
            <a:ext cx="2918831" cy="493316"/>
          </a:xfrm>
          <a:prstGeom prst="rect">
            <a:avLst/>
          </a:prstGeom>
        </p:spPr>
        <p:txBody>
          <a:bodyPr vert="horz" lIns="90175" tIns="45088" rIns="90175" bIns="45088" rtlCol="0" anchor="b"/>
          <a:lstStyle>
            <a:lvl1pPr algn="l">
              <a:defRPr sz="1200"/>
            </a:lvl1pPr>
          </a:lstStyle>
          <a:p>
            <a:endParaRPr lang="ru-RU"/>
          </a:p>
        </p:txBody>
      </p:sp>
      <p:sp>
        <p:nvSpPr>
          <p:cNvPr id="7" name="Номер слайда 6"/>
          <p:cNvSpPr>
            <a:spLocks noGrp="1"/>
          </p:cNvSpPr>
          <p:nvPr>
            <p:ph type="sldNum" sz="quarter" idx="5"/>
          </p:nvPr>
        </p:nvSpPr>
        <p:spPr>
          <a:xfrm>
            <a:off x="3815379" y="9371287"/>
            <a:ext cx="2918831" cy="493316"/>
          </a:xfrm>
          <a:prstGeom prst="rect">
            <a:avLst/>
          </a:prstGeom>
        </p:spPr>
        <p:txBody>
          <a:bodyPr vert="horz" lIns="90175" tIns="45088" rIns="90175" bIns="45088" rtlCol="0" anchor="b"/>
          <a:lstStyle>
            <a:lvl1pPr algn="r">
              <a:defRPr sz="1200"/>
            </a:lvl1pPr>
          </a:lstStyle>
          <a:p>
            <a:fld id="{2BBFE662-F22C-4A05-BDEB-E91158B9B821}" type="slidenum">
              <a:rPr lang="ru-RU" smtClean="0"/>
              <a:pPr/>
              <a:t>‹#›</a:t>
            </a:fld>
            <a:endParaRPr lang="ru-RU"/>
          </a:p>
        </p:txBody>
      </p:sp>
    </p:spTree>
    <p:extLst>
      <p:ext uri="{BB962C8B-B14F-4D97-AF65-F5344CB8AC3E}">
        <p14:creationId xmlns:p14="http://schemas.microsoft.com/office/powerpoint/2010/main" val="2962635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Образ слайда 1"/>
          <p:cNvSpPr>
            <a:spLocks noGrp="1" noRot="1" noChangeAspect="1" noTextEdit="1"/>
          </p:cNvSpPr>
          <p:nvPr>
            <p:ph type="sldImg"/>
          </p:nvPr>
        </p:nvSpPr>
        <p:spPr bwMode="auto">
          <a:xfrm>
            <a:off x="80963" y="741363"/>
            <a:ext cx="6573837" cy="3698875"/>
          </a:xfrm>
          <a:noFill/>
          <a:ln>
            <a:solidFill>
              <a:srgbClr val="000000"/>
            </a:solidFill>
            <a:miter lim="800000"/>
            <a:headEnd/>
            <a:tailEnd/>
          </a:ln>
        </p:spPr>
      </p:sp>
      <p:sp>
        <p:nvSpPr>
          <p:cNvPr id="10243" name="Заметки 2"/>
          <p:cNvSpPr>
            <a:spLocks noGrp="1"/>
          </p:cNvSpPr>
          <p:nvPr>
            <p:ph type="body" idx="1"/>
          </p:nvPr>
        </p:nvSpPr>
        <p:spPr bwMode="auto">
          <a:noFill/>
        </p:spPr>
        <p:txBody>
          <a:bodyPr/>
          <a:lstStyle/>
          <a:p>
            <a:endParaRPr lang="ru-RU" altLang="ru-RU" dirty="0"/>
          </a:p>
        </p:txBody>
      </p:sp>
    </p:spTree>
    <p:extLst>
      <p:ext uri="{BB962C8B-B14F-4D97-AF65-F5344CB8AC3E}">
        <p14:creationId xmlns:p14="http://schemas.microsoft.com/office/powerpoint/2010/main" val="4153166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a:xfrm>
            <a:off x="8737600" y="6453337"/>
            <a:ext cx="2844800" cy="365125"/>
          </a:xfrm>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828861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8003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128213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230882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r>
              <a:rPr lang="ru-RU">
                <a:solidFill>
                  <a:prstClr val="black">
                    <a:tint val="75000"/>
                  </a:prstClr>
                </a:solidFill>
              </a:rPr>
              <a:t>01.09.2016</a:t>
            </a: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365041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939349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r>
              <a:rPr lang="ru-RU">
                <a:solidFill>
                  <a:prstClr val="black">
                    <a:tint val="75000"/>
                  </a:prstClr>
                </a:solidFill>
              </a:rPr>
              <a:t>01.09.2016</a:t>
            </a:r>
          </a:p>
        </p:txBody>
      </p:sp>
      <p:sp>
        <p:nvSpPr>
          <p:cNvPr id="8" name="Нижний колонтитул 7"/>
          <p:cNvSpPr>
            <a:spLocks noGrp="1"/>
          </p:cNvSpPr>
          <p:nvPr>
            <p:ph type="ftr" sz="quarter" idx="11"/>
          </p:nvPr>
        </p:nvSpPr>
        <p:spPr/>
        <p:txBody>
          <a:bodyPr/>
          <a:lstStyle/>
          <a:p>
            <a:endParaRPr lang="ru-RU">
              <a:solidFill>
                <a:prstClr val="black">
                  <a:tint val="75000"/>
                </a:prstClr>
              </a:solidFill>
            </a:endParaRPr>
          </a:p>
        </p:txBody>
      </p:sp>
      <p:sp>
        <p:nvSpPr>
          <p:cNvPr id="9" name="Номер слайда 8"/>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495506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r>
              <a:rPr lang="ru-RU">
                <a:solidFill>
                  <a:prstClr val="black">
                    <a:tint val="75000"/>
                  </a:prstClr>
                </a:solidFill>
              </a:rPr>
              <a:t>01.09.2016</a:t>
            </a:r>
          </a:p>
        </p:txBody>
      </p:sp>
      <p:sp>
        <p:nvSpPr>
          <p:cNvPr id="4" name="Нижний колонтитул 3"/>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4"/>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205966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r>
              <a:rPr lang="ru-RU">
                <a:solidFill>
                  <a:prstClr val="black">
                    <a:tint val="75000"/>
                  </a:prstClr>
                </a:solidFill>
              </a:rPr>
              <a:t>01.09.2016</a:t>
            </a: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4" name="Номер слайда 3"/>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941632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68907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r>
              <a:rPr lang="ru-RU">
                <a:solidFill>
                  <a:prstClr val="black">
                    <a:tint val="75000"/>
                  </a:prstClr>
                </a:solidFill>
              </a:rPr>
              <a:t>01.09.2016</a:t>
            </a: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15901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ru-RU">
                <a:solidFill>
                  <a:prstClr val="black">
                    <a:tint val="75000"/>
                  </a:prstClr>
                </a:solidFill>
              </a:rPr>
              <a:t>01.09.2016</a:t>
            </a:r>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solidFill>
                <a:prstClr val="black">
                  <a:tint val="75000"/>
                </a:prstClr>
              </a:solidFill>
            </a:endParaRPr>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solidFill>
                  <a:prstClr val="black">
                    <a:tint val="75000"/>
                  </a:prstClr>
                </a:solidFill>
              </a:rPr>
              <a:pPr/>
              <a:t>‹#›</a:t>
            </a:fld>
            <a:endParaRPr lang="ru-RU">
              <a:solidFill>
                <a:prstClr val="black">
                  <a:tint val="75000"/>
                </a:prstClr>
              </a:solidFill>
            </a:endParaRPr>
          </a:p>
        </p:txBody>
      </p:sp>
    </p:spTree>
    <p:extLst>
      <p:ext uri="{BB962C8B-B14F-4D97-AF65-F5344CB8AC3E}">
        <p14:creationId xmlns:p14="http://schemas.microsoft.com/office/powerpoint/2010/main" val="1363925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479376" y="1700808"/>
            <a:ext cx="11305256" cy="3079954"/>
          </a:xfrm>
          <a:prstGeom prst="rect">
            <a:avLst/>
          </a:prstGeom>
          <a:solidFill>
            <a:srgbClr val="F2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Заголовок 1"/>
          <p:cNvSpPr>
            <a:spLocks noGrp="1"/>
          </p:cNvSpPr>
          <p:nvPr>
            <p:ph type="ctrTitle"/>
          </p:nvPr>
        </p:nvSpPr>
        <p:spPr>
          <a:xfrm>
            <a:off x="839415" y="1839855"/>
            <a:ext cx="10585175" cy="2801860"/>
          </a:xfrm>
        </p:spPr>
        <p:txBody>
          <a:bodyPr vert="horz" wrap="square" lIns="91440" tIns="45720" rIns="91440" bIns="45720" numCol="1" rtlCol="0" anchor="ctr" anchorCtr="0" compatLnSpc="1">
            <a:prstTxWarp prst="textNoShape">
              <a:avLst/>
            </a:prstTxWarp>
            <a:noAutofit/>
          </a:bodyPr>
          <a:lstStyle/>
          <a:p>
            <a:pPr>
              <a:tabLst>
                <a:tab pos="3406775" algn="l"/>
              </a:tabLst>
            </a:pPr>
            <a:r>
              <a:rPr lang="en-US" sz="3200" b="1" spc="120" dirty="0">
                <a:solidFill>
                  <a:srgbClr val="3B3D79"/>
                </a:solidFill>
                <a:latin typeface="Arial" panose="020B0604020202020204" pitchFamily="34" charset="0"/>
                <a:ea typeface="+mn-ea"/>
                <a:cs typeface="Arial" panose="020B0604020202020204" pitchFamily="34" charset="0"/>
              </a:rPr>
              <a:t>REPORT FOR THE 1</a:t>
            </a:r>
            <a:r>
              <a:rPr lang="en-US" sz="3200" b="1" spc="120" baseline="30000" dirty="0">
                <a:solidFill>
                  <a:srgbClr val="3B3D79"/>
                </a:solidFill>
                <a:latin typeface="Arial" panose="020B0604020202020204" pitchFamily="34" charset="0"/>
                <a:ea typeface="+mn-ea"/>
                <a:cs typeface="Arial" panose="020B0604020202020204" pitchFamily="34" charset="0"/>
              </a:rPr>
              <a:t>st</a:t>
            </a:r>
            <a:r>
              <a:rPr lang="en-US" sz="3200" b="1" spc="120" dirty="0">
                <a:solidFill>
                  <a:srgbClr val="3B3D79"/>
                </a:solidFill>
                <a:latin typeface="Arial" panose="020B0604020202020204" pitchFamily="34" charset="0"/>
                <a:ea typeface="+mn-ea"/>
                <a:cs typeface="Arial" panose="020B0604020202020204" pitchFamily="34" charset="0"/>
              </a:rPr>
              <a:t> HALF OF THE YEAR 202</a:t>
            </a:r>
            <a:r>
              <a:rPr lang="ru-RU" sz="3200" b="1" spc="120" dirty="0">
                <a:solidFill>
                  <a:srgbClr val="3B3D79"/>
                </a:solidFill>
                <a:latin typeface="Arial" panose="020B0604020202020204" pitchFamily="34" charset="0"/>
                <a:ea typeface="+mn-ea"/>
                <a:cs typeface="Arial" panose="020B0604020202020204" pitchFamily="34" charset="0"/>
              </a:rPr>
              <a:t>3</a:t>
            </a:r>
            <a:r>
              <a:rPr lang="en-US" sz="3200" b="1" spc="120" dirty="0">
                <a:solidFill>
                  <a:srgbClr val="3B3D79"/>
                </a:solidFill>
                <a:latin typeface="Arial" panose="020B0604020202020204" pitchFamily="34" charset="0"/>
                <a:ea typeface="+mn-ea"/>
                <a:cs typeface="Arial" panose="020B0604020202020204" pitchFamily="34" charset="0"/>
              </a:rPr>
              <a:t> ON THE OPERATIONS OF MUNAITAS NWPC LLP</a:t>
            </a:r>
            <a:br>
              <a:rPr lang="en-US" sz="3200" b="1" spc="120" dirty="0">
                <a:solidFill>
                  <a:srgbClr val="3B3D79"/>
                </a:solidFill>
                <a:latin typeface="Arial" panose="020B0604020202020204" pitchFamily="34" charset="0"/>
                <a:ea typeface="+mn-ea"/>
                <a:cs typeface="Arial" panose="020B0604020202020204" pitchFamily="34" charset="0"/>
              </a:rPr>
            </a:br>
            <a:r>
              <a:rPr lang="en-US" sz="3200" b="1" spc="120" dirty="0">
                <a:solidFill>
                  <a:srgbClr val="3B3D79"/>
                </a:solidFill>
                <a:latin typeface="Arial" panose="020B0604020202020204" pitchFamily="34" charset="0"/>
                <a:ea typeface="+mn-ea"/>
                <a:cs typeface="Arial" panose="020B0604020202020204" pitchFamily="34" charset="0"/>
              </a:rPr>
              <a:t>FOR THE PROVISION OF REGULATED SERVICES</a:t>
            </a:r>
            <a:endParaRPr lang="ru-RU" altLang="ru-RU" sz="2800" i="1" spc="120" dirty="0">
              <a:solidFill>
                <a:srgbClr val="3B3D79"/>
              </a:solidFill>
              <a:latin typeface="PT Sans" panose="020B0503020203020204" pitchFamily="34" charset="-52"/>
              <a:ea typeface="+mn-ea"/>
              <a:cs typeface="Arial" charset="0"/>
            </a:endParaRPr>
          </a:p>
        </p:txBody>
      </p:sp>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 name="TextBox 1"/>
          <p:cNvSpPr txBox="1"/>
          <p:nvPr/>
        </p:nvSpPr>
        <p:spPr>
          <a:xfrm>
            <a:off x="4115779" y="6112911"/>
            <a:ext cx="4032448" cy="307777"/>
          </a:xfrm>
          <a:prstGeom prst="rect">
            <a:avLst/>
          </a:prstGeom>
          <a:noFill/>
        </p:spPr>
        <p:txBody>
          <a:bodyPr wrap="square" rtlCol="0">
            <a:spAutoFit/>
          </a:bodyPr>
          <a:lstStyle/>
          <a:p>
            <a:pPr algn="ctr"/>
            <a:r>
              <a:rPr lang="en-US" sz="1400" b="1" dirty="0">
                <a:solidFill>
                  <a:srgbClr val="2E3279"/>
                </a:solidFill>
                <a:latin typeface="Arial" panose="020B0604020202020204" pitchFamily="34" charset="0"/>
                <a:cs typeface="Arial" panose="020B0604020202020204" pitchFamily="34" charset="0"/>
              </a:rPr>
              <a:t>Almaty</a:t>
            </a:r>
            <a:r>
              <a:rPr lang="ru-RU" sz="1400" b="1" dirty="0">
                <a:solidFill>
                  <a:srgbClr val="2E3279"/>
                </a:solidFill>
                <a:latin typeface="Arial" panose="020B0604020202020204" pitchFamily="34" charset="0"/>
                <a:cs typeface="Arial" panose="020B0604020202020204" pitchFamily="34" charset="0"/>
              </a:rPr>
              <a:t>, 2023</a:t>
            </a:r>
          </a:p>
        </p:txBody>
      </p:sp>
    </p:spTree>
    <p:extLst>
      <p:ext uri="{BB962C8B-B14F-4D97-AF65-F5344CB8AC3E}">
        <p14:creationId xmlns:p14="http://schemas.microsoft.com/office/powerpoint/2010/main" val="58182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4"/>
          <p:cNvSpPr/>
          <p:nvPr/>
        </p:nvSpPr>
        <p:spPr>
          <a:xfrm>
            <a:off x="1046953" y="1700808"/>
            <a:ext cx="381743" cy="405045"/>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latin typeface="Arial" panose="020B0604020202020204" pitchFamily="34" charset="0"/>
                <a:cs typeface="Arial" panose="020B0604020202020204" pitchFamily="34" charset="0"/>
              </a:rPr>
              <a:t>1</a:t>
            </a:r>
            <a:endParaRPr lang="en-US" dirty="0">
              <a:latin typeface="Arial" panose="020B0604020202020204" pitchFamily="34" charset="0"/>
              <a:cs typeface="Arial" panose="020B0604020202020204" pitchFamily="34" charset="0"/>
            </a:endParaRPr>
          </a:p>
        </p:txBody>
      </p:sp>
      <p:sp>
        <p:nvSpPr>
          <p:cNvPr id="30" name="TextBox 29"/>
          <p:cNvSpPr txBox="1"/>
          <p:nvPr/>
        </p:nvSpPr>
        <p:spPr>
          <a:xfrm>
            <a:off x="1535034" y="2405499"/>
            <a:ext cx="9449288" cy="369332"/>
          </a:xfrm>
          <a:prstGeom prst="rect">
            <a:avLst/>
          </a:prstGeom>
          <a:noFill/>
        </p:spPr>
        <p:txBody>
          <a:bodyPr wrap="square" rtlCol="0" anchor="ctr">
            <a:spAutoFit/>
          </a:bodyPr>
          <a:lstStyle/>
          <a:p>
            <a:pPr algn="just">
              <a:tabLst>
                <a:tab pos="303967" algn="l"/>
                <a:tab pos="354687" algn="l"/>
              </a:tabLst>
            </a:pPr>
            <a:r>
              <a:rPr lang="en-US" altLang="ru-RU" dirty="0">
                <a:solidFill>
                  <a:srgbClr val="000000"/>
                </a:solidFill>
                <a:latin typeface="Arial" panose="020B0604020202020204" pitchFamily="34" charset="0"/>
                <a:cs typeface="Arial" panose="020B0604020202020204" pitchFamily="34" charset="0"/>
              </a:rPr>
              <a:t>Completion of the Reverse Project facilities construction</a:t>
            </a:r>
            <a:r>
              <a:rPr lang="ru-RU" dirty="0">
                <a:latin typeface="Arial" panose="020B0604020202020204" pitchFamily="34" charset="0"/>
                <a:ea typeface="Calibri"/>
                <a:cs typeface="Arial" panose="020B0604020202020204" pitchFamily="34" charset="0"/>
              </a:rPr>
              <a:t>.</a:t>
            </a:r>
            <a:endParaRPr lang="ru-RU" dirty="0">
              <a:latin typeface="Arial" panose="020B0604020202020204" pitchFamily="34" charset="0"/>
              <a:ea typeface="Times New Roman"/>
              <a:cs typeface="Arial" panose="020B0604020202020204" pitchFamily="34" charset="0"/>
            </a:endParaRPr>
          </a:p>
        </p:txBody>
      </p:sp>
      <p:sp>
        <p:nvSpPr>
          <p:cNvPr id="35" name="Oval 4"/>
          <p:cNvSpPr/>
          <p:nvPr/>
        </p:nvSpPr>
        <p:spPr>
          <a:xfrm>
            <a:off x="1044780" y="2420888"/>
            <a:ext cx="381743" cy="357888"/>
          </a:xfrm>
          <a:prstGeom prst="ellipse">
            <a:avLst/>
          </a:prstGeom>
          <a:solidFill>
            <a:srgbClr val="2E3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Arial" panose="020B0604020202020204" pitchFamily="34" charset="0"/>
                <a:cs typeface="Arial" panose="020B0604020202020204" pitchFamily="34" charset="0"/>
              </a:rPr>
              <a:t>2</a:t>
            </a:r>
          </a:p>
        </p:txBody>
      </p:sp>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10</a:t>
            </a:fld>
            <a:endParaRPr lang="ru-RU" dirty="0"/>
          </a:p>
        </p:txBody>
      </p:sp>
      <p:sp>
        <p:nvSpPr>
          <p:cNvPr id="18" name="TextBox 17">
            <a:extLst>
              <a:ext uri="{FF2B5EF4-FFF2-40B4-BE49-F238E27FC236}">
                <a16:creationId xmlns:a16="http://schemas.microsoft.com/office/drawing/2014/main" id="{89E51889-35A5-4CC2-8DD0-1758C66EFFBD}"/>
              </a:ext>
            </a:extLst>
          </p:cNvPr>
          <p:cNvSpPr txBox="1"/>
          <p:nvPr/>
        </p:nvSpPr>
        <p:spPr>
          <a:xfrm>
            <a:off x="1522780" y="1736707"/>
            <a:ext cx="10225484" cy="313932"/>
          </a:xfrm>
          <a:prstGeom prst="rect">
            <a:avLst/>
          </a:prstGeom>
          <a:noFill/>
        </p:spPr>
        <p:txBody>
          <a:bodyPr wrap="square" rtlCol="0" anchor="ctr">
            <a:spAutoFit/>
          </a:bodyPr>
          <a:lstStyle/>
          <a:p>
            <a:pPr algn="just">
              <a:lnSpc>
                <a:spcPct val="80000"/>
              </a:lnSpc>
              <a:spcBef>
                <a:spcPts val="0"/>
              </a:spcBef>
              <a:defRPr/>
            </a:pPr>
            <a:r>
              <a:rPr lang="en-US" altLang="ru-RU" dirty="0">
                <a:solidFill>
                  <a:srgbClr val="000000"/>
                </a:solidFill>
                <a:latin typeface="Arial" panose="020B0604020202020204" pitchFamily="34" charset="0"/>
                <a:cs typeface="Arial" panose="020B0604020202020204" pitchFamily="34" charset="0"/>
              </a:rPr>
              <a:t>Ensuring safe and uninterrupted transportation of oil through </a:t>
            </a:r>
            <a:r>
              <a:rPr lang="en-US" altLang="ru-RU" dirty="0" err="1">
                <a:solidFill>
                  <a:srgbClr val="000000"/>
                </a:solidFill>
                <a:latin typeface="Arial" panose="020B0604020202020204" pitchFamily="34" charset="0"/>
                <a:cs typeface="Arial" panose="020B0604020202020204" pitchFamily="34" charset="0"/>
              </a:rPr>
              <a:t>Kenkiyak</a:t>
            </a:r>
            <a:r>
              <a:rPr lang="en-US" altLang="ru-RU" dirty="0">
                <a:solidFill>
                  <a:srgbClr val="000000"/>
                </a:solidFill>
                <a:latin typeface="Arial" panose="020B0604020202020204" pitchFamily="34" charset="0"/>
                <a:cs typeface="Arial" panose="020B0604020202020204" pitchFamily="34" charset="0"/>
              </a:rPr>
              <a:t>-Atyrau trunk oil pipeline</a:t>
            </a:r>
            <a:r>
              <a:rPr lang="ru-RU" altLang="ru-RU" dirty="0">
                <a:solidFill>
                  <a:srgbClr val="000000"/>
                </a:solidFill>
                <a:latin typeface="Arial" panose="020B0604020202020204" pitchFamily="34" charset="0"/>
                <a:cs typeface="Arial" panose="020B0604020202020204" pitchFamily="34" charset="0"/>
              </a:rPr>
              <a:t>;</a:t>
            </a:r>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Tasks for the year 2023</a:t>
            </a:r>
            <a:endParaRPr lang="ru-RU" b="1" spc="120" dirty="0">
              <a:solidFill>
                <a:srgbClr val="37457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7123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11</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6" name="Rectangle 3"/>
          <p:cNvSpPr txBox="1">
            <a:spLocks noChangeArrowheads="1"/>
          </p:cNvSpPr>
          <p:nvPr/>
        </p:nvSpPr>
        <p:spPr>
          <a:xfrm>
            <a:off x="479376" y="2780928"/>
            <a:ext cx="11028734" cy="75408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lnSpc>
                <a:spcPct val="80000"/>
              </a:lnSpc>
              <a:spcBef>
                <a:spcPct val="0"/>
              </a:spcBef>
              <a:buNone/>
            </a:pPr>
            <a:r>
              <a:rPr lang="en-US" altLang="ru-RU" sz="4400" b="1" dirty="0">
                <a:solidFill>
                  <a:srgbClr val="000000"/>
                </a:solidFill>
                <a:latin typeface="Arial" panose="020B0604020202020204" pitchFamily="34" charset="0"/>
                <a:cs typeface="Arial" panose="020B0604020202020204" pitchFamily="34" charset="0"/>
              </a:rPr>
              <a:t>Thanks for attention</a:t>
            </a:r>
            <a:r>
              <a:rPr lang="ru-RU" altLang="ru-RU" sz="4400" b="1" dirty="0">
                <a:solidFill>
                  <a:srgbClr val="000000"/>
                </a:solidFill>
                <a:latin typeface="Arial" panose="020B0604020202020204" pitchFamily="34" charset="0"/>
                <a:cs typeface="Arial" panose="020B0604020202020204" pitchFamily="34" charset="0"/>
              </a:rPr>
              <a:t>!</a:t>
            </a:r>
            <a:endParaRPr lang="ru-RU" altLang="ru-RU" sz="4400" dirty="0">
              <a:solidFill>
                <a:srgbClr val="000000"/>
              </a:solidFill>
              <a:latin typeface="Arial" panose="020B0604020202020204" pitchFamily="34" charset="0"/>
              <a:cs typeface="Arial" panose="020B0604020202020204" pitchFamily="34" charset="0"/>
            </a:endParaRPr>
          </a:p>
          <a:p>
            <a:pPr indent="0" algn="just">
              <a:lnSpc>
                <a:spcPct val="80000"/>
              </a:lnSpc>
              <a:spcBef>
                <a:spcPts val="0"/>
              </a:spcBef>
              <a:buFontTx/>
              <a:buNone/>
              <a:defRPr/>
            </a:pPr>
            <a:endParaRPr lang="ru-RU" altLang="ru-RU"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219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938170" y="6425480"/>
            <a:ext cx="485775" cy="300082"/>
          </a:xfrm>
          <a:prstGeom prst="rect">
            <a:avLst/>
          </a:prstGeom>
          <a:noFill/>
        </p:spPr>
        <p:txBody>
          <a:bodyPr wrap="square" rtlCol="0">
            <a:spAutoFit/>
          </a:bodyPr>
          <a:lstStyle/>
          <a:p>
            <a:pPr algn="ctr"/>
            <a:r>
              <a:rPr lang="ru-RU" sz="1350" b="1" spc="-113" dirty="0">
                <a:solidFill>
                  <a:schemeClr val="bg1"/>
                </a:solidFill>
                <a:latin typeface="Arial" panose="020B0604020202020204" pitchFamily="34" charset="0"/>
                <a:cs typeface="Arial" panose="020B0604020202020204" pitchFamily="34" charset="0"/>
              </a:rPr>
              <a:t>3</a:t>
            </a:r>
          </a:p>
        </p:txBody>
      </p:sp>
      <p:sp>
        <p:nvSpPr>
          <p:cNvPr id="19" name="Номер слайда 3">
            <a:extLst>
              <a:ext uri="{FF2B5EF4-FFF2-40B4-BE49-F238E27FC236}">
                <a16:creationId xmlns:a16="http://schemas.microsoft.com/office/drawing/2014/main" id="{C904D314-BEE9-457F-873B-EA5A9F4B2270}"/>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2</a:t>
            </a:fld>
            <a:endParaRPr lang="ru-RU" dirty="0"/>
          </a:p>
        </p:txBody>
      </p:sp>
      <p:pic>
        <p:nvPicPr>
          <p:cNvPr id="17"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3" name="Рисунок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General information</a:t>
            </a:r>
            <a:endParaRPr lang="ru-RU" b="1" spc="120" dirty="0">
              <a:solidFill>
                <a:srgbClr val="374579"/>
              </a:solidFill>
              <a:latin typeface="Arial" panose="020B0604020202020204" pitchFamily="34" charset="0"/>
              <a:cs typeface="Arial" panose="020B0604020202020204" pitchFamily="34" charset="0"/>
            </a:endParaRPr>
          </a:p>
        </p:txBody>
      </p:sp>
      <p:sp>
        <p:nvSpPr>
          <p:cNvPr id="30" name="Rectangle 3"/>
          <p:cNvSpPr txBox="1">
            <a:spLocks noChangeArrowheads="1"/>
          </p:cNvSpPr>
          <p:nvPr/>
        </p:nvSpPr>
        <p:spPr>
          <a:xfrm>
            <a:off x="441785" y="1193695"/>
            <a:ext cx="11305256" cy="2201849"/>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Tx/>
              <a:buNone/>
              <a:defRPr/>
            </a:pPr>
            <a:r>
              <a:rPr lang="en-US" altLang="ru-RU" sz="1400" b="1" dirty="0">
                <a:latin typeface="Arial" panose="020B0604020202020204" pitchFamily="34" charset="0"/>
                <a:cs typeface="Arial" panose="020B0604020202020204" pitchFamily="34" charset="0"/>
              </a:rPr>
              <a:t>On December 11, 2001, </a:t>
            </a:r>
            <a:r>
              <a:rPr lang="en-US" altLang="ru-RU" sz="1400" dirty="0" err="1">
                <a:latin typeface="Arial" panose="020B0604020202020204" pitchFamily="34" charset="0"/>
                <a:cs typeface="Arial" panose="020B0604020202020204" pitchFamily="34" charset="0"/>
              </a:rPr>
              <a:t>MunaiTas</a:t>
            </a:r>
            <a:r>
              <a:rPr lang="en-US" altLang="ru-RU" sz="1400" dirty="0">
                <a:latin typeface="Arial" panose="020B0604020202020204" pitchFamily="34" charset="0"/>
                <a:cs typeface="Arial" panose="020B0604020202020204" pitchFamily="34" charset="0"/>
              </a:rPr>
              <a:t> North-West Pipeline Company JSC was established.</a:t>
            </a:r>
          </a:p>
          <a:p>
            <a:pPr marL="0" indent="0" algn="just">
              <a:lnSpc>
                <a:spcPct val="80000"/>
              </a:lnSpc>
              <a:buNone/>
              <a:defRPr/>
            </a:pPr>
            <a:endParaRPr lang="ru-RU" altLang="ru-RU" sz="1400" dirty="0">
              <a:latin typeface="Arial" panose="020B0604020202020204" pitchFamily="34" charset="0"/>
              <a:cs typeface="Arial" panose="020B0604020202020204" pitchFamily="34" charset="0"/>
            </a:endParaRPr>
          </a:p>
          <a:p>
            <a:pPr marL="0" indent="0" algn="just">
              <a:lnSpc>
                <a:spcPct val="80000"/>
              </a:lnSpc>
              <a:buFontTx/>
              <a:buNone/>
              <a:defRPr/>
            </a:pPr>
            <a:r>
              <a:rPr lang="en-US" altLang="ru-RU" sz="1400" dirty="0">
                <a:latin typeface="Arial" panose="020B0604020202020204" pitchFamily="34" charset="0"/>
                <a:cs typeface="Arial" panose="020B0604020202020204" pitchFamily="34" charset="0"/>
              </a:rPr>
              <a:t>Since January 2004, the company </a:t>
            </a:r>
            <a:r>
              <a:rPr lang="en-US" altLang="ru-RU" sz="1400" b="1" dirty="0">
                <a:latin typeface="Arial" panose="020B0604020202020204" pitchFamily="34" charset="0"/>
                <a:cs typeface="Arial" panose="020B0604020202020204" pitchFamily="34" charset="0"/>
              </a:rPr>
              <a:t>has been included in the State Register of Natural Monopoly Entities</a:t>
            </a:r>
            <a:r>
              <a:rPr lang="en-US" altLang="ru-RU" sz="1400" dirty="0">
                <a:latin typeface="Arial" panose="020B0604020202020204" pitchFamily="34" charset="0"/>
                <a:cs typeface="Arial" panose="020B0604020202020204" pitchFamily="34" charset="0"/>
              </a:rPr>
              <a:t> of the Republic of Kazakhstan.</a:t>
            </a:r>
          </a:p>
          <a:p>
            <a:pPr marL="0" indent="0" algn="just">
              <a:lnSpc>
                <a:spcPct val="80000"/>
              </a:lnSpc>
              <a:buFontTx/>
              <a:buNone/>
              <a:defRPr/>
            </a:pPr>
            <a:endParaRPr lang="ru-RU" altLang="ru-RU" sz="1400" dirty="0">
              <a:latin typeface="Arial" panose="020B0604020202020204" pitchFamily="34" charset="0"/>
              <a:cs typeface="Arial" panose="020B0604020202020204" pitchFamily="34" charset="0"/>
            </a:endParaRPr>
          </a:p>
          <a:p>
            <a:pPr marL="0" indent="0" algn="just">
              <a:buFontTx/>
              <a:buNone/>
              <a:defRPr/>
            </a:pPr>
            <a:r>
              <a:rPr lang="en-US" sz="1400" b="1" dirty="0">
                <a:latin typeface="Arial" panose="020B0604020202020204" pitchFamily="34" charset="0"/>
                <a:cs typeface="Arial" panose="020B0604020202020204" pitchFamily="34" charset="0"/>
              </a:rPr>
              <a:t>On July 24, 2018, </a:t>
            </a:r>
            <a:r>
              <a:rPr lang="en-US" sz="1400" dirty="0" err="1">
                <a:latin typeface="Arial" panose="020B0604020202020204" pitchFamily="34" charset="0"/>
                <a:cs typeface="Arial" panose="020B0604020202020204" pitchFamily="34" charset="0"/>
              </a:rPr>
              <a:t>MunaiTas</a:t>
            </a:r>
            <a:r>
              <a:rPr lang="en-US" sz="1400" dirty="0">
                <a:latin typeface="Arial" panose="020B0604020202020204" pitchFamily="34" charset="0"/>
                <a:cs typeface="Arial" panose="020B0604020202020204" pitchFamily="34" charset="0"/>
              </a:rPr>
              <a:t> North-West Pipeline Company JSC </a:t>
            </a:r>
            <a:r>
              <a:rPr lang="en-US" sz="1400" b="1" dirty="0">
                <a:latin typeface="Arial" panose="020B0604020202020204" pitchFamily="34" charset="0"/>
                <a:cs typeface="Arial" panose="020B0604020202020204" pitchFamily="34" charset="0"/>
              </a:rPr>
              <a:t>was transformed </a:t>
            </a:r>
            <a:r>
              <a:rPr lang="en-US" sz="1400" dirty="0">
                <a:latin typeface="Arial" panose="020B0604020202020204" pitchFamily="34" charset="0"/>
                <a:cs typeface="Arial" panose="020B0604020202020204" pitchFamily="34" charset="0"/>
              </a:rPr>
              <a:t>into </a:t>
            </a:r>
            <a:r>
              <a:rPr lang="en-US" sz="1400" dirty="0" err="1">
                <a:latin typeface="Arial" panose="020B0604020202020204" pitchFamily="34" charset="0"/>
                <a:cs typeface="Arial" panose="020B0604020202020204" pitchFamily="34" charset="0"/>
              </a:rPr>
              <a:t>MunaiTas</a:t>
            </a:r>
            <a:r>
              <a:rPr lang="en-US" sz="1400" dirty="0">
                <a:latin typeface="Arial" panose="020B0604020202020204" pitchFamily="34" charset="0"/>
                <a:cs typeface="Arial" panose="020B0604020202020204" pitchFamily="34" charset="0"/>
              </a:rPr>
              <a:t> North-West Pipeline Company Limited Liability Partnership.</a:t>
            </a:r>
          </a:p>
          <a:p>
            <a:pPr marL="0" indent="0" algn="just">
              <a:lnSpc>
                <a:spcPct val="80000"/>
              </a:lnSpc>
              <a:buFontTx/>
              <a:buNone/>
              <a:defRPr/>
            </a:pPr>
            <a:endParaRPr lang="ru-RU" altLang="ru-RU" sz="1400" dirty="0">
              <a:latin typeface="Arial" panose="020B0604020202020204" pitchFamily="34" charset="0"/>
              <a:cs typeface="Arial" panose="020B0604020202020204" pitchFamily="34" charset="0"/>
            </a:endParaRPr>
          </a:p>
          <a:p>
            <a:pPr marL="0" indent="0" algn="just">
              <a:lnSpc>
                <a:spcPct val="80000"/>
              </a:lnSpc>
              <a:buFontTx/>
              <a:buNone/>
              <a:defRPr/>
            </a:pPr>
            <a:r>
              <a:rPr lang="en-US" altLang="ru-RU" sz="1400" b="1" dirty="0">
                <a:latin typeface="Arial" panose="020B0604020202020204" pitchFamily="34" charset="0"/>
                <a:cs typeface="Arial" panose="020B0604020202020204" pitchFamily="34" charset="0"/>
              </a:rPr>
              <a:t>The Participants of the Partnership </a:t>
            </a:r>
            <a:r>
              <a:rPr lang="en-US" altLang="ru-RU" sz="1400" dirty="0">
                <a:latin typeface="Arial" panose="020B0604020202020204" pitchFamily="34" charset="0"/>
                <a:cs typeface="Arial" panose="020B0604020202020204" pitchFamily="34" charset="0"/>
              </a:rPr>
              <a:t>are</a:t>
            </a:r>
            <a:r>
              <a:rPr lang="ru-RU" altLang="ru-RU" sz="1400" dirty="0">
                <a:latin typeface="Arial" panose="020B0604020202020204" pitchFamily="34" charset="0"/>
                <a:cs typeface="Arial" panose="020B0604020202020204" pitchFamily="34" charset="0"/>
              </a:rPr>
              <a:t>:</a:t>
            </a:r>
          </a:p>
          <a:p>
            <a:pPr marL="0" indent="0" algn="just">
              <a:lnSpc>
                <a:spcPct val="80000"/>
              </a:lnSpc>
              <a:buFont typeface="Times New Roman" pitchFamily="18" charset="0"/>
              <a:buChar char="−"/>
              <a:defRPr/>
            </a:pPr>
            <a:r>
              <a:rPr lang="ru-RU" altLang="ru-RU" sz="1400" dirty="0">
                <a:latin typeface="Arial" panose="020B0604020202020204" pitchFamily="34" charset="0"/>
                <a:cs typeface="Arial" panose="020B0604020202020204" pitchFamily="34" charset="0"/>
              </a:rPr>
              <a:t>     </a:t>
            </a:r>
            <a:r>
              <a:rPr lang="en-US" altLang="ru-RU" sz="1400" dirty="0" err="1">
                <a:latin typeface="Arial" panose="020B0604020202020204" pitchFamily="34" charset="0"/>
                <a:cs typeface="Arial" panose="020B0604020202020204" pitchFamily="34" charset="0"/>
              </a:rPr>
              <a:t>KazTransOil</a:t>
            </a:r>
            <a:r>
              <a:rPr lang="en-US" altLang="ru-RU" sz="1400" dirty="0">
                <a:latin typeface="Arial" panose="020B0604020202020204" pitchFamily="34" charset="0"/>
                <a:cs typeface="Arial" panose="020B0604020202020204" pitchFamily="34" charset="0"/>
              </a:rPr>
              <a:t> JSC</a:t>
            </a:r>
            <a:r>
              <a:rPr lang="ru-RU" altLang="ru-RU" sz="1400" dirty="0">
                <a:latin typeface="Arial" panose="020B0604020202020204" pitchFamily="34" charset="0"/>
                <a:cs typeface="Arial" panose="020B0604020202020204" pitchFamily="34" charset="0"/>
              </a:rPr>
              <a:t> (51%);</a:t>
            </a:r>
          </a:p>
          <a:p>
            <a:pPr marL="0" indent="0" algn="just">
              <a:lnSpc>
                <a:spcPct val="80000"/>
              </a:lnSpc>
              <a:buFont typeface="Times New Roman" pitchFamily="18" charset="0"/>
              <a:buChar char="−"/>
              <a:defRPr/>
            </a:pPr>
            <a:r>
              <a:rPr lang="ru-RU" altLang="ru-RU" sz="1400" dirty="0">
                <a:latin typeface="Arial" panose="020B0604020202020204" pitchFamily="34" charset="0"/>
                <a:cs typeface="Arial" panose="020B0604020202020204" pitchFamily="34" charset="0"/>
              </a:rPr>
              <a:t>     </a:t>
            </a:r>
            <a:r>
              <a:rPr lang="en-US" altLang="ru-RU" sz="1400" dirty="0">
                <a:latin typeface="Arial" panose="020B0604020202020204" pitchFamily="34" charset="0"/>
                <a:cs typeface="Arial" panose="020B0604020202020204" pitchFamily="34" charset="0"/>
              </a:rPr>
              <a:t>CNPC Exploration and Development Company Ltd </a:t>
            </a:r>
            <a:r>
              <a:rPr lang="ru-RU" altLang="ru-RU" sz="1400" dirty="0">
                <a:latin typeface="Arial" panose="020B0604020202020204" pitchFamily="34" charset="0"/>
                <a:cs typeface="Arial" panose="020B0604020202020204" pitchFamily="34" charset="0"/>
              </a:rPr>
              <a:t>(</a:t>
            </a:r>
            <a:r>
              <a:rPr lang="en-US" altLang="ru-RU" sz="1400" dirty="0">
                <a:latin typeface="Arial" panose="020B0604020202020204" pitchFamily="34" charset="0"/>
                <a:cs typeface="Arial" panose="020B0604020202020204" pitchFamily="34" charset="0"/>
              </a:rPr>
              <a:t>49</a:t>
            </a:r>
            <a:r>
              <a:rPr lang="ru-RU" altLang="ru-RU" sz="1400" dirty="0">
                <a:latin typeface="Arial" panose="020B0604020202020204" pitchFamily="34" charset="0"/>
                <a:cs typeface="Arial" panose="020B0604020202020204" pitchFamily="34" charset="0"/>
              </a:rPr>
              <a:t>%).</a:t>
            </a:r>
          </a:p>
        </p:txBody>
      </p:sp>
      <p:sp>
        <p:nvSpPr>
          <p:cNvPr id="64" name="Rectangle 3"/>
          <p:cNvSpPr txBox="1">
            <a:spLocks noChangeArrowheads="1"/>
          </p:cNvSpPr>
          <p:nvPr/>
        </p:nvSpPr>
        <p:spPr>
          <a:xfrm>
            <a:off x="390235" y="5658692"/>
            <a:ext cx="11305256" cy="66667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defRPr/>
            </a:pPr>
            <a:endParaRPr lang="ru-RU" altLang="ru-RU" sz="1300" dirty="0">
              <a:latin typeface="Arial" panose="020B0604020202020204" pitchFamily="34" charset="0"/>
              <a:cs typeface="Arial" panose="020B0604020202020204" pitchFamily="34" charset="0"/>
            </a:endParaRPr>
          </a:p>
          <a:p>
            <a:pPr marL="0" indent="0" algn="just">
              <a:buNone/>
              <a:defRPr/>
            </a:pPr>
            <a:r>
              <a:rPr lang="en-US" altLang="ru-RU" sz="1300" dirty="0">
                <a:latin typeface="Arial" panose="020B0604020202020204" pitchFamily="34" charset="0"/>
                <a:cs typeface="Arial" panose="020B0604020202020204" pitchFamily="34" charset="0"/>
              </a:rPr>
              <a:t>The Partnership does not have subsidiaries</a:t>
            </a:r>
            <a:r>
              <a:rPr lang="ru-RU" altLang="ru-RU" sz="1300" dirty="0">
                <a:latin typeface="Arial" panose="020B0604020202020204" pitchFamily="34" charset="0"/>
                <a:cs typeface="Arial" panose="020B0604020202020204" pitchFamily="34" charset="0"/>
              </a:rPr>
              <a:t>.</a:t>
            </a:r>
          </a:p>
          <a:p>
            <a:pPr marL="0" indent="0" algn="just">
              <a:buNone/>
              <a:defRPr/>
            </a:pPr>
            <a:endParaRPr lang="ru-RU" altLang="ru-RU" sz="1300" dirty="0">
              <a:latin typeface="Arial" panose="020B0604020202020204" pitchFamily="34" charset="0"/>
              <a:cs typeface="Arial" panose="020B0604020202020204" pitchFamily="34" charset="0"/>
            </a:endParaRPr>
          </a:p>
        </p:txBody>
      </p:sp>
      <p:grpSp>
        <p:nvGrpSpPr>
          <p:cNvPr id="33" name="Группа 32">
            <a:extLst>
              <a:ext uri="{FF2B5EF4-FFF2-40B4-BE49-F238E27FC236}">
                <a16:creationId xmlns:a16="http://schemas.microsoft.com/office/drawing/2014/main" id="{4444E5E0-A340-9E70-A901-4134BAFBDF2F}"/>
              </a:ext>
            </a:extLst>
          </p:cNvPr>
          <p:cNvGrpSpPr/>
          <p:nvPr/>
        </p:nvGrpSpPr>
        <p:grpSpPr>
          <a:xfrm>
            <a:off x="471564" y="3846193"/>
            <a:ext cx="11223927" cy="1779941"/>
            <a:chOff x="436328" y="3546243"/>
            <a:chExt cx="11223927" cy="1779941"/>
          </a:xfrm>
        </p:grpSpPr>
        <p:sp>
          <p:nvSpPr>
            <p:cNvPr id="34" name="Скругленный прямоугольник 51">
              <a:extLst>
                <a:ext uri="{FF2B5EF4-FFF2-40B4-BE49-F238E27FC236}">
                  <a16:creationId xmlns:a16="http://schemas.microsoft.com/office/drawing/2014/main" id="{4AF359CA-5459-7574-C29A-4218F0D93745}"/>
                </a:ext>
              </a:extLst>
            </p:cNvPr>
            <p:cNvSpPr/>
            <p:nvPr/>
          </p:nvSpPr>
          <p:spPr>
            <a:xfrm>
              <a:off x="9616852" y="3647903"/>
              <a:ext cx="2043403" cy="720080"/>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defPPr>
                <a:defRPr lang="ru-RU"/>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600" b="1" dirty="0">
                  <a:solidFill>
                    <a:schemeClr val="tx1"/>
                  </a:solidFill>
                  <a:effectLst>
                    <a:outerShdw blurRad="50800" dist="38100" dir="2700000" algn="tl" rotWithShape="0">
                      <a:prstClr val="black">
                        <a:alpha val="40000"/>
                      </a:prstClr>
                    </a:outerShdw>
                  </a:effectLst>
                </a:rPr>
                <a:t>PRC Government</a:t>
              </a:r>
              <a:endParaRPr lang="ru-RU" sz="1600" b="1" dirty="0">
                <a:solidFill>
                  <a:schemeClr val="tx1"/>
                </a:solidFill>
                <a:effectLst>
                  <a:outerShdw blurRad="50800" dist="38100" dir="2700000" algn="tl" rotWithShape="0">
                    <a:prstClr val="black">
                      <a:alpha val="40000"/>
                    </a:prstClr>
                  </a:outerShdw>
                </a:effectLst>
              </a:endParaRPr>
            </a:p>
          </p:txBody>
        </p:sp>
        <p:grpSp>
          <p:nvGrpSpPr>
            <p:cNvPr id="35" name="Группа 34">
              <a:extLst>
                <a:ext uri="{FF2B5EF4-FFF2-40B4-BE49-F238E27FC236}">
                  <a16:creationId xmlns:a16="http://schemas.microsoft.com/office/drawing/2014/main" id="{131E4243-F287-6883-3D2E-DC2B5572C908}"/>
                </a:ext>
              </a:extLst>
            </p:cNvPr>
            <p:cNvGrpSpPr/>
            <p:nvPr/>
          </p:nvGrpSpPr>
          <p:grpSpPr>
            <a:xfrm>
              <a:off x="436328" y="3546243"/>
              <a:ext cx="9199325" cy="1779941"/>
              <a:chOff x="436328" y="3546243"/>
              <a:chExt cx="9199325" cy="1779941"/>
            </a:xfrm>
          </p:grpSpPr>
          <p:sp>
            <p:nvSpPr>
              <p:cNvPr id="36" name="Скругленный прямоугольник 46">
                <a:extLst>
                  <a:ext uri="{FF2B5EF4-FFF2-40B4-BE49-F238E27FC236}">
                    <a16:creationId xmlns:a16="http://schemas.microsoft.com/office/drawing/2014/main" id="{17215D49-233B-1B0B-C154-197D362633D5}"/>
                  </a:ext>
                </a:extLst>
              </p:cNvPr>
              <p:cNvSpPr/>
              <p:nvPr/>
            </p:nvSpPr>
            <p:spPr>
              <a:xfrm>
                <a:off x="3202863" y="3647903"/>
                <a:ext cx="2553327" cy="72008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500" b="1" dirty="0">
                    <a:solidFill>
                      <a:schemeClr val="bg1"/>
                    </a:solidFill>
                    <a:effectLst>
                      <a:outerShdw blurRad="50800" dist="38100" dir="2700000" algn="tl" rotWithShape="0">
                        <a:prstClr val="black">
                          <a:alpha val="40000"/>
                        </a:prstClr>
                      </a:outerShdw>
                    </a:effectLst>
                  </a:rPr>
                  <a:t>CNPC Exploration and Development Company Ltd.</a:t>
                </a:r>
                <a:endParaRPr lang="ru-RU" sz="1500" b="1" dirty="0">
                  <a:solidFill>
                    <a:schemeClr val="bg1"/>
                  </a:solidFill>
                  <a:effectLst>
                    <a:outerShdw blurRad="50800" dist="38100" dir="2700000" algn="tl" rotWithShape="0">
                      <a:prstClr val="black">
                        <a:alpha val="40000"/>
                      </a:prstClr>
                    </a:outerShdw>
                  </a:effectLst>
                </a:endParaRPr>
              </a:p>
            </p:txBody>
          </p:sp>
          <p:sp>
            <p:nvSpPr>
              <p:cNvPr id="37" name="Скругленный прямоугольник 52">
                <a:extLst>
                  <a:ext uri="{FF2B5EF4-FFF2-40B4-BE49-F238E27FC236}">
                    <a16:creationId xmlns:a16="http://schemas.microsoft.com/office/drawing/2014/main" id="{BFED4F9B-7CFF-4925-67FF-5A132EF94480}"/>
                  </a:ext>
                </a:extLst>
              </p:cNvPr>
              <p:cNvSpPr/>
              <p:nvPr/>
            </p:nvSpPr>
            <p:spPr>
              <a:xfrm>
                <a:off x="6679020" y="3647903"/>
                <a:ext cx="2043403" cy="720080"/>
              </a:xfrm>
              <a:prstGeom prst="roundRect">
                <a:avLst/>
              </a:prstGeom>
              <a:ln/>
            </p:spPr>
            <p:style>
              <a:lnRef idx="1">
                <a:schemeClr val="dk1"/>
              </a:lnRef>
              <a:fillRef idx="2">
                <a:schemeClr val="dk1"/>
              </a:fillRef>
              <a:effectRef idx="1">
                <a:schemeClr val="dk1"/>
              </a:effectRef>
              <a:fontRef idx="minor">
                <a:schemeClr val="dk1"/>
              </a:fontRef>
            </p:style>
            <p:txBody>
              <a:bodyPr rtlCol="0" anchor="ctr"/>
              <a:lstStyle>
                <a:defPPr>
                  <a:defRPr lang="ru-RU"/>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600" b="1" dirty="0">
                    <a:solidFill>
                      <a:schemeClr val="tx1"/>
                    </a:solidFill>
                    <a:effectLst>
                      <a:outerShdw blurRad="50800" dist="38100" dir="2700000" algn="tl" rotWithShape="0">
                        <a:prstClr val="black">
                          <a:alpha val="40000"/>
                        </a:prstClr>
                      </a:outerShdw>
                    </a:effectLst>
                  </a:rPr>
                  <a:t>CNPC (PRC</a:t>
                </a:r>
                <a:r>
                  <a:rPr lang="ru-RU" sz="1600" b="1" dirty="0">
                    <a:solidFill>
                      <a:schemeClr val="tx1"/>
                    </a:solidFill>
                    <a:effectLst>
                      <a:outerShdw blurRad="50800" dist="38100" dir="2700000" algn="tl" rotWithShape="0">
                        <a:prstClr val="black">
                          <a:alpha val="40000"/>
                        </a:prstClr>
                      </a:outerShdw>
                    </a:effectLst>
                  </a:rPr>
                  <a:t>)</a:t>
                </a:r>
              </a:p>
            </p:txBody>
          </p:sp>
          <p:sp>
            <p:nvSpPr>
              <p:cNvPr id="38" name="Стрелка вниз 3">
                <a:extLst>
                  <a:ext uri="{FF2B5EF4-FFF2-40B4-BE49-F238E27FC236}">
                    <a16:creationId xmlns:a16="http://schemas.microsoft.com/office/drawing/2014/main" id="{5D2AC344-9B5B-4200-B48D-240D409150D3}"/>
                  </a:ext>
                </a:extLst>
              </p:cNvPr>
              <p:cNvSpPr/>
              <p:nvPr/>
            </p:nvSpPr>
            <p:spPr>
              <a:xfrm rot="5400000">
                <a:off x="8999983" y="3613294"/>
                <a:ext cx="312712" cy="792087"/>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39" name="Скругленный прямоугольник 53">
                <a:extLst>
                  <a:ext uri="{FF2B5EF4-FFF2-40B4-BE49-F238E27FC236}">
                    <a16:creationId xmlns:a16="http://schemas.microsoft.com/office/drawing/2014/main" id="{25A3C518-DA3E-737E-ECC5-27EE7C0CC4D8}"/>
                  </a:ext>
                </a:extLst>
              </p:cNvPr>
              <p:cNvSpPr/>
              <p:nvPr/>
            </p:nvSpPr>
            <p:spPr>
              <a:xfrm>
                <a:off x="537231" y="3660252"/>
                <a:ext cx="2534410" cy="72008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err="1">
                    <a:solidFill>
                      <a:schemeClr val="bg1"/>
                    </a:solidFill>
                    <a:effectLst>
                      <a:outerShdw blurRad="50800" dist="38100" dir="2700000" algn="tl" rotWithShape="0">
                        <a:prstClr val="black">
                          <a:alpha val="40000"/>
                        </a:prstClr>
                      </a:outerShdw>
                    </a:effectLst>
                  </a:rPr>
                  <a:t>KazTransOil</a:t>
                </a:r>
                <a:r>
                  <a:rPr lang="en-US" b="1" dirty="0">
                    <a:solidFill>
                      <a:schemeClr val="bg1"/>
                    </a:solidFill>
                    <a:effectLst>
                      <a:outerShdw blurRad="50800" dist="38100" dir="2700000" algn="tl" rotWithShape="0">
                        <a:prstClr val="black">
                          <a:alpha val="40000"/>
                        </a:prstClr>
                      </a:outerShdw>
                    </a:effectLst>
                  </a:rPr>
                  <a:t> JSC</a:t>
                </a:r>
                <a:endParaRPr lang="ru-RU" b="1" dirty="0">
                  <a:solidFill>
                    <a:schemeClr val="bg1"/>
                  </a:solidFill>
                  <a:effectLst>
                    <a:outerShdw blurRad="50800" dist="38100" dir="2700000" algn="tl" rotWithShape="0">
                      <a:prstClr val="black">
                        <a:alpha val="40000"/>
                      </a:prstClr>
                    </a:outerShdw>
                  </a:effectLst>
                </a:endParaRPr>
              </a:p>
            </p:txBody>
          </p:sp>
          <p:sp>
            <p:nvSpPr>
              <p:cNvPr id="40" name="Стрелка вниз 57">
                <a:extLst>
                  <a:ext uri="{FF2B5EF4-FFF2-40B4-BE49-F238E27FC236}">
                    <a16:creationId xmlns:a16="http://schemas.microsoft.com/office/drawing/2014/main" id="{1FB3A1B7-CB3C-CF3B-FDE3-7B6945B1BA47}"/>
                  </a:ext>
                </a:extLst>
              </p:cNvPr>
              <p:cNvSpPr/>
              <p:nvPr/>
            </p:nvSpPr>
            <p:spPr>
              <a:xfrm rot="5400000">
                <a:off x="6062151" y="3611900"/>
                <a:ext cx="312712" cy="792087"/>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p>
            </p:txBody>
          </p:sp>
          <p:sp>
            <p:nvSpPr>
              <p:cNvPr id="41" name="Скругленный прямоугольник 58">
                <a:extLst>
                  <a:ext uri="{FF2B5EF4-FFF2-40B4-BE49-F238E27FC236}">
                    <a16:creationId xmlns:a16="http://schemas.microsoft.com/office/drawing/2014/main" id="{7A1CBEA9-30D1-9266-A1CE-9F4E929B3A44}"/>
                  </a:ext>
                </a:extLst>
              </p:cNvPr>
              <p:cNvSpPr/>
              <p:nvPr/>
            </p:nvSpPr>
            <p:spPr>
              <a:xfrm>
                <a:off x="1858053" y="4606104"/>
                <a:ext cx="2553327" cy="720080"/>
              </a:xfrm>
              <a:prstGeom prst="roundRect">
                <a:avLst/>
              </a:prstGeom>
              <a:ln/>
            </p:spPr>
            <p:style>
              <a:lnRef idx="0">
                <a:schemeClr val="accent3"/>
              </a:lnRef>
              <a:fillRef idx="3">
                <a:schemeClr val="accent3"/>
              </a:fillRef>
              <a:effectRef idx="3">
                <a:schemeClr val="accent3"/>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b="1" dirty="0" err="1">
                    <a:solidFill>
                      <a:schemeClr val="bg1"/>
                    </a:solidFill>
                    <a:effectLst>
                      <a:outerShdw blurRad="50800" dist="38100" dir="2700000" algn="tl" rotWithShape="0">
                        <a:prstClr val="black">
                          <a:alpha val="40000"/>
                        </a:prstClr>
                      </a:outerShdw>
                    </a:effectLst>
                  </a:rPr>
                  <a:t>MunaiTas</a:t>
                </a:r>
                <a:r>
                  <a:rPr lang="en-US" b="1" dirty="0">
                    <a:solidFill>
                      <a:schemeClr val="bg1"/>
                    </a:solidFill>
                    <a:effectLst>
                      <a:outerShdw blurRad="50800" dist="38100" dir="2700000" algn="tl" rotWithShape="0">
                        <a:prstClr val="black">
                          <a:alpha val="40000"/>
                        </a:prstClr>
                      </a:outerShdw>
                    </a:effectLst>
                  </a:rPr>
                  <a:t> NWPC LLP</a:t>
                </a:r>
                <a:endParaRPr lang="ru-RU" b="1" dirty="0">
                  <a:solidFill>
                    <a:schemeClr val="bg1"/>
                  </a:solidFill>
                  <a:effectLst>
                    <a:outerShdw blurRad="50800" dist="38100" dir="2700000" algn="tl" rotWithShape="0">
                      <a:prstClr val="black">
                        <a:alpha val="40000"/>
                      </a:prstClr>
                    </a:outerShdw>
                  </a:effectLst>
                </a:endParaRPr>
              </a:p>
            </p:txBody>
          </p:sp>
          <p:sp>
            <p:nvSpPr>
              <p:cNvPr id="42" name="Стрелка углом 4">
                <a:extLst>
                  <a:ext uri="{FF2B5EF4-FFF2-40B4-BE49-F238E27FC236}">
                    <a16:creationId xmlns:a16="http://schemas.microsoft.com/office/drawing/2014/main" id="{EEE211E1-6D87-19B1-CFA3-E96675FD4066}"/>
                  </a:ext>
                </a:extLst>
              </p:cNvPr>
              <p:cNvSpPr/>
              <p:nvPr/>
            </p:nvSpPr>
            <p:spPr>
              <a:xfrm rot="10800000">
                <a:off x="4469820" y="4509120"/>
                <a:ext cx="668302" cy="648312"/>
              </a:xfrm>
              <a:prstGeom prst="bentArrow">
                <a:avLst/>
              </a:prstGeom>
            </p:spPr>
            <p:style>
              <a:lnRef idx="0">
                <a:schemeClr val="accent2"/>
              </a:lnRef>
              <a:fillRef idx="3">
                <a:schemeClr val="accent2"/>
              </a:fillRef>
              <a:effectRef idx="3">
                <a:schemeClr val="accent2"/>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solidFill>
                    <a:schemeClr val="tx1"/>
                  </a:solidFill>
                </a:endParaRPr>
              </a:p>
            </p:txBody>
          </p:sp>
          <p:sp>
            <p:nvSpPr>
              <p:cNvPr id="43" name="Стрелка углом 59">
                <a:extLst>
                  <a:ext uri="{FF2B5EF4-FFF2-40B4-BE49-F238E27FC236}">
                    <a16:creationId xmlns:a16="http://schemas.microsoft.com/office/drawing/2014/main" id="{D677BEA4-64B9-3E69-D00C-B69073091F51}"/>
                  </a:ext>
                </a:extLst>
              </p:cNvPr>
              <p:cNvSpPr/>
              <p:nvPr/>
            </p:nvSpPr>
            <p:spPr>
              <a:xfrm rot="10800000" flipH="1">
                <a:off x="1126136" y="4509120"/>
                <a:ext cx="680765" cy="648312"/>
              </a:xfrm>
              <a:prstGeom prst="bentArrow">
                <a:avLst>
                  <a:gd name="adj1" fmla="val 25000"/>
                  <a:gd name="adj2" fmla="val 23041"/>
                  <a:gd name="adj3" fmla="val 25000"/>
                  <a:gd name="adj4" fmla="val 43750"/>
                </a:avLst>
              </a:prstGeom>
            </p:spPr>
            <p:style>
              <a:lnRef idx="0">
                <a:schemeClr val="accent2"/>
              </a:lnRef>
              <a:fillRef idx="3">
                <a:schemeClr val="accent2"/>
              </a:fillRef>
              <a:effectRef idx="3">
                <a:schemeClr val="accent2"/>
              </a:effectRef>
              <a:fontRef idx="minor">
                <a:schemeClr val="lt1"/>
              </a:fontRef>
            </p:style>
            <p:txBody>
              <a:bodyPr rtlCol="0" anchor="ctr"/>
              <a:lstStyle>
                <a:defPPr>
                  <a:defRPr lang="ru-RU"/>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ru-RU">
                  <a:solidFill>
                    <a:schemeClr val="tx1"/>
                  </a:solidFill>
                </a:endParaRPr>
              </a:p>
            </p:txBody>
          </p:sp>
          <p:sp>
            <p:nvSpPr>
              <p:cNvPr id="44" name="TextBox 5">
                <a:extLst>
                  <a:ext uri="{FF2B5EF4-FFF2-40B4-BE49-F238E27FC236}">
                    <a16:creationId xmlns:a16="http://schemas.microsoft.com/office/drawing/2014/main" id="{03F68FC4-44D5-122E-4D5D-73C494097637}"/>
                  </a:ext>
                </a:extLst>
              </p:cNvPr>
              <p:cNvSpPr txBox="1"/>
              <p:nvPr/>
            </p:nvSpPr>
            <p:spPr>
              <a:xfrm>
                <a:off x="5887412" y="3546243"/>
                <a:ext cx="792088" cy="369332"/>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b="1" dirty="0">
                    <a:ln w="0"/>
                    <a:solidFill>
                      <a:srgbClr val="2E3279"/>
                    </a:solidFill>
                    <a:effectLst>
                      <a:outerShdw blurRad="38100" dist="25400" dir="5400000" algn="ctr" rotWithShape="0">
                        <a:srgbClr val="6E747A">
                          <a:alpha val="43000"/>
                        </a:srgbClr>
                      </a:outerShdw>
                    </a:effectLst>
                  </a:rPr>
                  <a:t>100%</a:t>
                </a:r>
              </a:p>
            </p:txBody>
          </p:sp>
          <p:sp>
            <p:nvSpPr>
              <p:cNvPr id="45" name="TextBox 60">
                <a:extLst>
                  <a:ext uri="{FF2B5EF4-FFF2-40B4-BE49-F238E27FC236}">
                    <a16:creationId xmlns:a16="http://schemas.microsoft.com/office/drawing/2014/main" id="{F7C429DA-176E-6FC4-AF45-3703764D52E8}"/>
                  </a:ext>
                </a:extLst>
              </p:cNvPr>
              <p:cNvSpPr txBox="1"/>
              <p:nvPr/>
            </p:nvSpPr>
            <p:spPr>
              <a:xfrm>
                <a:off x="8843565" y="3558864"/>
                <a:ext cx="792088" cy="369332"/>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b="1" dirty="0">
                    <a:ln w="0"/>
                    <a:solidFill>
                      <a:srgbClr val="2E3279"/>
                    </a:solidFill>
                    <a:effectLst>
                      <a:outerShdw blurRad="38100" dist="25400" dir="5400000" algn="ctr" rotWithShape="0">
                        <a:srgbClr val="6E747A">
                          <a:alpha val="43000"/>
                        </a:srgbClr>
                      </a:outerShdw>
                    </a:effectLst>
                  </a:rPr>
                  <a:t>100%</a:t>
                </a:r>
              </a:p>
            </p:txBody>
          </p:sp>
          <p:sp>
            <p:nvSpPr>
              <p:cNvPr id="46" name="TextBox 61">
                <a:extLst>
                  <a:ext uri="{FF2B5EF4-FFF2-40B4-BE49-F238E27FC236}">
                    <a16:creationId xmlns:a16="http://schemas.microsoft.com/office/drawing/2014/main" id="{23797E9A-A758-DADA-D08E-6095024ECA11}"/>
                  </a:ext>
                </a:extLst>
              </p:cNvPr>
              <p:cNvSpPr txBox="1"/>
              <p:nvPr/>
            </p:nvSpPr>
            <p:spPr>
              <a:xfrm>
                <a:off x="5030375" y="4569293"/>
                <a:ext cx="792088" cy="369332"/>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b="1" dirty="0">
                    <a:ln w="0"/>
                    <a:solidFill>
                      <a:srgbClr val="2E3279"/>
                    </a:solidFill>
                    <a:effectLst>
                      <a:outerShdw blurRad="38100" dist="25400" dir="5400000" algn="ctr" rotWithShape="0">
                        <a:srgbClr val="6E747A">
                          <a:alpha val="43000"/>
                        </a:srgbClr>
                      </a:outerShdw>
                    </a:effectLst>
                  </a:rPr>
                  <a:t>49%</a:t>
                </a:r>
              </a:p>
            </p:txBody>
          </p:sp>
          <p:sp>
            <p:nvSpPr>
              <p:cNvPr id="48" name="TextBox 62">
                <a:extLst>
                  <a:ext uri="{FF2B5EF4-FFF2-40B4-BE49-F238E27FC236}">
                    <a16:creationId xmlns:a16="http://schemas.microsoft.com/office/drawing/2014/main" id="{E807FD18-95FE-3FEC-2645-F9F8ED0CF8C9}"/>
                  </a:ext>
                </a:extLst>
              </p:cNvPr>
              <p:cNvSpPr txBox="1"/>
              <p:nvPr/>
            </p:nvSpPr>
            <p:spPr>
              <a:xfrm>
                <a:off x="436328" y="4569293"/>
                <a:ext cx="792088" cy="369332"/>
              </a:xfrm>
              <a:prstGeom prst="rect">
                <a:avLst/>
              </a:prstGeom>
              <a:noFill/>
            </p:spPr>
            <p:txBody>
              <a:bodyPr wrap="square" rtlCol="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ru-RU" b="1" dirty="0">
                    <a:ln w="0"/>
                    <a:solidFill>
                      <a:srgbClr val="2E3279"/>
                    </a:solidFill>
                    <a:effectLst>
                      <a:outerShdw blurRad="38100" dist="25400" dir="5400000" algn="ctr" rotWithShape="0">
                        <a:srgbClr val="6E747A">
                          <a:alpha val="43000"/>
                        </a:srgbClr>
                      </a:outerShdw>
                    </a:effectLst>
                  </a:rPr>
                  <a:t>51%</a:t>
                </a:r>
              </a:p>
            </p:txBody>
          </p:sp>
        </p:grpSp>
      </p:grpSp>
    </p:spTree>
    <p:extLst>
      <p:ext uri="{BB962C8B-B14F-4D97-AF65-F5344CB8AC3E}">
        <p14:creationId xmlns:p14="http://schemas.microsoft.com/office/powerpoint/2010/main" val="1527417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Номер слайда 3">
            <a:extLst>
              <a:ext uri="{FF2B5EF4-FFF2-40B4-BE49-F238E27FC236}">
                <a16:creationId xmlns:a16="http://schemas.microsoft.com/office/drawing/2014/main" id="{E26496AE-A19D-48C3-B64B-565D90845C2D}"/>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3</a:t>
            </a:fld>
            <a:endParaRPr lang="ru-RU" dirty="0"/>
          </a:p>
        </p:txBody>
      </p:sp>
      <p:pic>
        <p:nvPicPr>
          <p:cNvPr id="1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5" name="Рисунок 2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7" name="TextBox 26">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General information</a:t>
            </a:r>
            <a:r>
              <a:rPr lang="ru-RU" b="1" spc="120" dirty="0">
                <a:solidFill>
                  <a:srgbClr val="374579"/>
                </a:solidFill>
                <a:latin typeface="Arial" panose="020B0604020202020204" pitchFamily="34" charset="0"/>
                <a:cs typeface="Arial" panose="020B0604020202020204" pitchFamily="34" charset="0"/>
              </a:rPr>
              <a:t> (</a:t>
            </a:r>
            <a:r>
              <a:rPr lang="en-US" b="1" spc="120" dirty="0">
                <a:solidFill>
                  <a:srgbClr val="374579"/>
                </a:solidFill>
                <a:latin typeface="Arial" panose="020B0604020202020204" pitchFamily="34" charset="0"/>
                <a:cs typeface="Arial" panose="020B0604020202020204" pitchFamily="34" charset="0"/>
              </a:rPr>
              <a:t>continuation</a:t>
            </a:r>
            <a:r>
              <a:rPr lang="ru-RU" b="1" spc="120" dirty="0">
                <a:solidFill>
                  <a:srgbClr val="374579"/>
                </a:solidFill>
                <a:latin typeface="Arial" panose="020B0604020202020204" pitchFamily="34" charset="0"/>
                <a:cs typeface="Arial" panose="020B0604020202020204" pitchFamily="34" charset="0"/>
              </a:rPr>
              <a:t>)</a:t>
            </a:r>
          </a:p>
        </p:txBody>
      </p:sp>
      <p:sp>
        <p:nvSpPr>
          <p:cNvPr id="29" name="Rectangle 3"/>
          <p:cNvSpPr txBox="1">
            <a:spLocks noChangeArrowheads="1"/>
          </p:cNvSpPr>
          <p:nvPr/>
        </p:nvSpPr>
        <p:spPr>
          <a:xfrm>
            <a:off x="479376" y="1186843"/>
            <a:ext cx="4968552" cy="303424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Tx/>
              <a:buNone/>
              <a:defRPr/>
            </a:pPr>
            <a:r>
              <a:rPr lang="en-US" altLang="ru-RU" sz="1400" b="1" dirty="0">
                <a:latin typeface="Arial" panose="020B0604020202020204" pitchFamily="34" charset="0"/>
                <a:cs typeface="Arial" panose="020B0604020202020204" pitchFamily="34" charset="0"/>
              </a:rPr>
              <a:t>The core operation </a:t>
            </a:r>
            <a:r>
              <a:rPr lang="en-US" altLang="ru-RU" sz="1400" dirty="0">
                <a:latin typeface="Arial" panose="020B0604020202020204" pitchFamily="34" charset="0"/>
                <a:cs typeface="Arial" panose="020B0604020202020204" pitchFamily="34" charset="0"/>
              </a:rPr>
              <a:t>of the Partnership is the provision of oil transportation services via </a:t>
            </a:r>
            <a:r>
              <a:rPr lang="en-US" altLang="ru-RU" sz="1400" dirty="0" err="1">
                <a:latin typeface="Arial" panose="020B0604020202020204" pitchFamily="34" charset="0"/>
                <a:cs typeface="Arial" panose="020B0604020202020204" pitchFamily="34" charset="0"/>
              </a:rPr>
              <a:t>Kenkiyak</a:t>
            </a:r>
            <a:r>
              <a:rPr lang="en-US" altLang="ru-RU" sz="1400" dirty="0">
                <a:latin typeface="Arial" panose="020B0604020202020204" pitchFamily="34" charset="0"/>
                <a:cs typeface="Arial" panose="020B0604020202020204" pitchFamily="34" charset="0"/>
              </a:rPr>
              <a:t>-Atyrau trunk pipeline. </a:t>
            </a:r>
          </a:p>
          <a:p>
            <a:pPr marL="0" indent="0" algn="just">
              <a:buFontTx/>
              <a:buNone/>
              <a:defRPr/>
            </a:pP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-Atyrau trunk oil pipeline is designed to transport oil from the West Kazakhstan region of the republic in the western and eastern directions. The starting point for oil  receiving and delivering of the trunk oil pipeline is the </a:t>
            </a: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 MOPS in </a:t>
            </a:r>
            <a:r>
              <a:rPr lang="en-US" sz="1400" dirty="0" err="1">
                <a:latin typeface="Arial" panose="020B0604020202020204" pitchFamily="34" charset="0"/>
                <a:cs typeface="Arial" panose="020B0604020202020204" pitchFamily="34" charset="0"/>
              </a:rPr>
              <a:t>Kenkiyak</a:t>
            </a:r>
            <a:r>
              <a:rPr lang="en-US" sz="1400" dirty="0">
                <a:latin typeface="Arial" panose="020B0604020202020204" pitchFamily="34" charset="0"/>
                <a:cs typeface="Arial" panose="020B0604020202020204" pitchFamily="34" charset="0"/>
              </a:rPr>
              <a:t> village, and the final point is the OPS named after </a:t>
            </a:r>
            <a:r>
              <a:rPr lang="en-US" sz="1400" dirty="0" err="1">
                <a:latin typeface="Arial" panose="020B0604020202020204" pitchFamily="34" charset="0"/>
                <a:cs typeface="Arial" panose="020B0604020202020204" pitchFamily="34" charset="0"/>
              </a:rPr>
              <a:t>N.Shmanov</a:t>
            </a:r>
            <a:r>
              <a:rPr lang="en-US" sz="1400" dirty="0">
                <a:latin typeface="Arial" panose="020B0604020202020204" pitchFamily="34" charset="0"/>
                <a:cs typeface="Arial" panose="020B0604020202020204" pitchFamily="34" charset="0"/>
              </a:rPr>
              <a:t> in Atyrau city.</a:t>
            </a:r>
          </a:p>
          <a:p>
            <a:pPr marL="0" indent="0" algn="just">
              <a:buFontTx/>
              <a:buNone/>
              <a:defRPr/>
            </a:pPr>
            <a:endParaRPr lang="ru-RU" altLang="ru-RU" sz="1400" dirty="0">
              <a:solidFill>
                <a:srgbClr val="FF0000"/>
              </a:solidFill>
              <a:latin typeface="Arial" panose="020B0604020202020204" pitchFamily="34" charset="0"/>
              <a:cs typeface="Arial" panose="020B0604020202020204" pitchFamily="34" charset="0"/>
            </a:endParaRPr>
          </a:p>
          <a:p>
            <a:pPr marL="0" indent="0" algn="just">
              <a:buNone/>
              <a:defRPr/>
            </a:pPr>
            <a:r>
              <a:rPr lang="en-US" altLang="ru-RU" sz="1400" dirty="0">
                <a:latin typeface="Arial" panose="020B0604020202020204" pitchFamily="34" charset="0"/>
                <a:cs typeface="Arial" panose="020B0604020202020204" pitchFamily="34" charset="0"/>
              </a:rPr>
              <a:t>Since July 1, 2021, the possibility of oil transportation in the reverse direction has been realized – from Atyrau to </a:t>
            </a:r>
            <a:r>
              <a:rPr lang="en-US" altLang="ru-RU" sz="1400" dirty="0" err="1">
                <a:latin typeface="Arial" panose="020B0604020202020204" pitchFamily="34" charset="0"/>
                <a:cs typeface="Arial" panose="020B0604020202020204" pitchFamily="34" charset="0"/>
              </a:rPr>
              <a:t>Kenkiyak</a:t>
            </a:r>
            <a:r>
              <a:rPr lang="en-US" altLang="ru-RU" sz="1400" dirty="0">
                <a:latin typeface="Arial" panose="020B0604020202020204" pitchFamily="34" charset="0"/>
                <a:cs typeface="Arial" panose="020B0604020202020204" pitchFamily="34" charset="0"/>
              </a:rPr>
              <a:t>.</a:t>
            </a:r>
            <a:endParaRPr lang="ru-RU" altLang="ru-RU" sz="1400" dirty="0">
              <a:latin typeface="Arial" panose="020B0604020202020204" pitchFamily="34" charset="0"/>
              <a:cs typeface="Arial" panose="020B0604020202020204" pitchFamily="34" charset="0"/>
            </a:endParaRPr>
          </a:p>
        </p:txBody>
      </p:sp>
      <p:graphicFrame>
        <p:nvGraphicFramePr>
          <p:cNvPr id="30" name="Таблица 29"/>
          <p:cNvGraphicFramePr>
            <a:graphicFrameLocks noGrp="1"/>
          </p:cNvGraphicFramePr>
          <p:nvPr/>
        </p:nvGraphicFramePr>
        <p:xfrm>
          <a:off x="5610844" y="1268760"/>
          <a:ext cx="6173788" cy="2947811"/>
        </p:xfrm>
        <a:graphic>
          <a:graphicData uri="http://schemas.openxmlformats.org/drawingml/2006/table">
            <a:tbl>
              <a:tblPr/>
              <a:tblGrid>
                <a:gridCol w="569913">
                  <a:extLst>
                    <a:ext uri="{9D8B030D-6E8A-4147-A177-3AD203B41FA5}">
                      <a16:colId xmlns:a16="http://schemas.microsoft.com/office/drawing/2014/main" val="20000"/>
                    </a:ext>
                  </a:extLst>
                </a:gridCol>
                <a:gridCol w="2832100">
                  <a:extLst>
                    <a:ext uri="{9D8B030D-6E8A-4147-A177-3AD203B41FA5}">
                      <a16:colId xmlns:a16="http://schemas.microsoft.com/office/drawing/2014/main" val="20001"/>
                    </a:ext>
                  </a:extLst>
                </a:gridCol>
                <a:gridCol w="1225550">
                  <a:extLst>
                    <a:ext uri="{9D8B030D-6E8A-4147-A177-3AD203B41FA5}">
                      <a16:colId xmlns:a16="http://schemas.microsoft.com/office/drawing/2014/main" val="20002"/>
                    </a:ext>
                  </a:extLst>
                </a:gridCol>
                <a:gridCol w="1546225">
                  <a:extLst>
                    <a:ext uri="{9D8B030D-6E8A-4147-A177-3AD203B41FA5}">
                      <a16:colId xmlns:a16="http://schemas.microsoft.com/office/drawing/2014/main" val="20003"/>
                    </a:ext>
                  </a:extLst>
                </a:gridCol>
              </a:tblGrid>
              <a:tr h="982601">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No.</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Description </a:t>
                      </a:r>
                      <a:r>
                        <a:rPr kumimoji="0" lang="ru-RU" sz="1200" b="1" i="0" u="none" strike="noStrike" cap="none" normalizeH="0" baseline="0" dirty="0">
                          <a:ln>
                            <a:noFill/>
                          </a:ln>
                          <a:solidFill>
                            <a:srgbClr val="002060"/>
                          </a:solidFill>
                          <a:effectLst/>
                          <a:latin typeface="Arial" pitchFamily="34" charset="0"/>
                          <a:cs typeface="Times New Roman" pitchFamily="18" charset="0"/>
                        </a:rPr>
                        <a:t>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UoM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1" i="0" u="none" strike="noStrike" cap="none" normalizeH="0" baseline="0" dirty="0">
                          <a:ln>
                            <a:noFill/>
                          </a:ln>
                          <a:solidFill>
                            <a:srgbClr val="002060"/>
                          </a:solidFill>
                          <a:effectLst/>
                          <a:latin typeface="Arial" pitchFamily="34" charset="0"/>
                          <a:cs typeface="Times New Roman" pitchFamily="18" charset="0"/>
                        </a:rPr>
                        <a:t>Quantity</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2">
                        <a:lumMod val="90000"/>
                      </a:schemeClr>
                    </a:solidFill>
                  </a:tcPr>
                </a:tc>
                <a:extLst>
                  <a:ext uri="{0D108BD9-81ED-4DB2-BD59-A6C34878D82A}">
                    <a16:rowId xmlns:a16="http://schemas.microsoft.com/office/drawing/2014/main" val="10000"/>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1</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Length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km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455,10</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2</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Capacity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err="1">
                          <a:ln>
                            <a:noFill/>
                          </a:ln>
                          <a:solidFill>
                            <a:srgbClr val="002060"/>
                          </a:solidFill>
                          <a:effectLst/>
                          <a:latin typeface="Arial" pitchFamily="34" charset="0"/>
                          <a:cs typeface="Times New Roman" pitchFamily="18" charset="0"/>
                        </a:rPr>
                        <a:t>mln</a:t>
                      </a:r>
                      <a:r>
                        <a:rPr kumimoji="0" lang="ru-RU" sz="1200" b="0" i="0" u="none" strike="noStrike" cap="none" normalizeH="0" baseline="0" dirty="0">
                          <a:ln>
                            <a:noFill/>
                          </a:ln>
                          <a:solidFill>
                            <a:srgbClr val="002060"/>
                          </a:solidFill>
                          <a:effectLst/>
                          <a:latin typeface="Arial" pitchFamily="34" charset="0"/>
                          <a:cs typeface="Times New Roman" pitchFamily="18" charset="0"/>
                        </a:rPr>
                        <a:t>.</a:t>
                      </a:r>
                      <a:r>
                        <a:rPr kumimoji="0" lang="en-US" sz="1200" b="0" i="0" u="none" strike="noStrike" cap="none" normalizeH="0" baseline="0" dirty="0">
                          <a:ln>
                            <a:noFill/>
                          </a:ln>
                          <a:solidFill>
                            <a:srgbClr val="002060"/>
                          </a:solidFill>
                          <a:effectLst/>
                          <a:latin typeface="Arial" pitchFamily="34" charset="0"/>
                          <a:cs typeface="Times New Roman" pitchFamily="18" charset="0"/>
                        </a:rPr>
                        <a:t>t</a:t>
                      </a:r>
                      <a:r>
                        <a:rPr kumimoji="0" lang="ru-RU" sz="1200" b="0" i="0" u="none" strike="noStrike" cap="none" normalizeH="0" baseline="0" dirty="0">
                          <a:ln>
                            <a:noFill/>
                          </a:ln>
                          <a:solidFill>
                            <a:srgbClr val="002060"/>
                          </a:solidFill>
                          <a:effectLst/>
                          <a:latin typeface="Arial" pitchFamily="34" charset="0"/>
                          <a:cs typeface="Times New Roman" pitchFamily="18" charset="0"/>
                        </a:rPr>
                        <a:t>/</a:t>
                      </a:r>
                      <a:r>
                        <a:rPr kumimoji="0" lang="en-US" sz="1200" b="0" i="0" u="none" strike="noStrike" cap="none" normalizeH="0" baseline="0" dirty="0">
                          <a:ln>
                            <a:noFill/>
                          </a:ln>
                          <a:solidFill>
                            <a:srgbClr val="002060"/>
                          </a:solidFill>
                          <a:effectLst/>
                          <a:latin typeface="Arial" pitchFamily="34" charset="0"/>
                          <a:cs typeface="Times New Roman" pitchFamily="18" charset="0"/>
                        </a:rPr>
                        <a:t>year</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6,0</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3</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Diameter </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610</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4</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Pipe wall thickness</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mm</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7.1-12</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a:ln>
                            <a:noFill/>
                          </a:ln>
                          <a:solidFill>
                            <a:srgbClr val="002060"/>
                          </a:solidFill>
                          <a:effectLst/>
                          <a:latin typeface="Arial" pitchFamily="34" charset="0"/>
                          <a:cs typeface="Times New Roman" pitchFamily="18" charset="0"/>
                        </a:rPr>
                        <a:t>5</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Pipe material</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Х65 </a:t>
                      </a:r>
                      <a:r>
                        <a:rPr kumimoji="0" lang="en-US" sz="1200" b="0" i="0" u="none" strike="noStrike" cap="none" normalizeH="0" baseline="0" dirty="0">
                          <a:ln>
                            <a:noFill/>
                          </a:ln>
                          <a:solidFill>
                            <a:srgbClr val="002060"/>
                          </a:solidFill>
                          <a:effectLst/>
                          <a:latin typeface="Arial" pitchFamily="34" charset="0"/>
                          <a:cs typeface="Times New Roman" pitchFamily="18" charset="0"/>
                        </a:rPr>
                        <a:t>API 5L steel</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5"/>
                  </a:ext>
                </a:extLst>
              </a:tr>
              <a:tr h="327535">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a:ln>
                            <a:noFill/>
                          </a:ln>
                          <a:solidFill>
                            <a:srgbClr val="002060"/>
                          </a:solidFill>
                          <a:effectLst/>
                          <a:latin typeface="Arial" pitchFamily="34" charset="0"/>
                          <a:cs typeface="Times New Roman" pitchFamily="18" charset="0"/>
                        </a:rPr>
                        <a:t>6</a:t>
                      </a:r>
                      <a:endParaRPr kumimoji="0" lang="ru-RU" sz="1200" b="0" i="0" u="none" strike="noStrike" cap="none" normalizeH="0" baseline="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Maximum pressure</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34" charset="0"/>
                          <a:cs typeface="Times New Roman" pitchFamily="18" charset="0"/>
                        </a:rPr>
                        <a:t>mPa</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200"/>
                        </a:lnSpc>
                        <a:spcBef>
                          <a:spcPct val="0"/>
                        </a:spcBef>
                        <a:spcAft>
                          <a:spcPct val="0"/>
                        </a:spcAft>
                        <a:buClrTx/>
                        <a:buSzTx/>
                        <a:buFontTx/>
                        <a:buNone/>
                        <a:tabLst/>
                      </a:pPr>
                      <a:r>
                        <a:rPr kumimoji="0" lang="ru-RU" sz="1200" b="0" i="0" u="none" strike="noStrike" cap="none" normalizeH="0" baseline="0" dirty="0">
                          <a:ln>
                            <a:noFill/>
                          </a:ln>
                          <a:solidFill>
                            <a:srgbClr val="002060"/>
                          </a:solidFill>
                          <a:effectLst/>
                          <a:latin typeface="Arial" pitchFamily="34" charset="0"/>
                          <a:cs typeface="Times New Roman" pitchFamily="18" charset="0"/>
                        </a:rPr>
                        <a:t>6.4</a:t>
                      </a:r>
                      <a:endParaRPr kumimoji="0" lang="ru-RU" sz="1200" b="0" i="0" u="none" strike="noStrike" cap="none" normalizeH="0" baseline="0" dirty="0">
                        <a:ln>
                          <a:noFill/>
                        </a:ln>
                        <a:solidFill>
                          <a:srgbClr val="002060"/>
                        </a:solidFill>
                        <a:effectLst/>
                        <a:latin typeface="Times New Roman" pitchFamily="18" charset="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1" name="Rectangle 3"/>
          <p:cNvSpPr txBox="1">
            <a:spLocks noChangeArrowheads="1"/>
          </p:cNvSpPr>
          <p:nvPr/>
        </p:nvSpPr>
        <p:spPr>
          <a:xfrm>
            <a:off x="5610844" y="1052736"/>
            <a:ext cx="6173787"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Parameters of </a:t>
            </a:r>
            <a:r>
              <a:rPr lang="en-US" altLang="ru-RU" sz="1400" b="1" dirty="0" err="1">
                <a:solidFill>
                  <a:srgbClr val="2E3279"/>
                </a:solidFill>
                <a:latin typeface="Arial" panose="020B0604020202020204" pitchFamily="34" charset="0"/>
                <a:cs typeface="Arial" panose="020B0604020202020204" pitchFamily="34" charset="0"/>
              </a:rPr>
              <a:t>Kenkiyak</a:t>
            </a:r>
            <a:r>
              <a:rPr lang="en-US" altLang="ru-RU" sz="1400" b="1" dirty="0">
                <a:solidFill>
                  <a:srgbClr val="2E3279"/>
                </a:solidFill>
                <a:latin typeface="Arial" panose="020B0604020202020204" pitchFamily="34" charset="0"/>
                <a:cs typeface="Arial" panose="020B0604020202020204" pitchFamily="34" charset="0"/>
              </a:rPr>
              <a:t>-Atyrau trunk oil pipeline</a:t>
            </a:r>
            <a:endParaRPr lang="ru-RU" altLang="ru-RU" sz="1400" b="1" dirty="0">
              <a:solidFill>
                <a:srgbClr val="2E3279"/>
              </a:solidFill>
              <a:latin typeface="Arial" panose="020B0604020202020204" pitchFamily="34" charset="0"/>
              <a:cs typeface="Arial" panose="020B0604020202020204" pitchFamily="34" charset="0"/>
            </a:endParaRPr>
          </a:p>
        </p:txBody>
      </p:sp>
      <p:sp>
        <p:nvSpPr>
          <p:cNvPr id="2" name="Прямоугольник 1"/>
          <p:cNvSpPr/>
          <p:nvPr/>
        </p:nvSpPr>
        <p:spPr>
          <a:xfrm>
            <a:off x="551384" y="4797152"/>
            <a:ext cx="11233248" cy="1988237"/>
          </a:xfrm>
          <a:prstGeom prst="rect">
            <a:avLst/>
          </a:prstGeom>
        </p:spPr>
        <p:txBody>
          <a:bodyPr wrap="square">
            <a:spAutoFit/>
          </a:bodyPr>
          <a:lstStyle/>
          <a:p>
            <a:pPr algn="just">
              <a:lnSpc>
                <a:spcPct val="80000"/>
              </a:lnSpc>
              <a:defRPr/>
            </a:pPr>
            <a:r>
              <a:rPr lang="en-US" sz="1400" b="1" dirty="0">
                <a:latin typeface="Arial" panose="020B0604020202020204" pitchFamily="34" charset="0"/>
                <a:cs typeface="Arial" panose="020B0604020202020204" pitchFamily="34" charset="0"/>
              </a:rPr>
              <a:t>In 2011, ARNM Order </a:t>
            </a:r>
            <a:r>
              <a:rPr lang="en-US" sz="1400" dirty="0">
                <a:latin typeface="Arial" panose="020B0604020202020204" pitchFamily="34" charset="0"/>
                <a:cs typeface="Arial" panose="020B0604020202020204" pitchFamily="34" charset="0"/>
              </a:rPr>
              <a:t>No. 351-OD dated November 7, 2011 </a:t>
            </a:r>
            <a:r>
              <a:rPr lang="en-US" sz="1400" b="1" dirty="0">
                <a:latin typeface="Arial" panose="020B0604020202020204" pitchFamily="34" charset="0"/>
                <a:cs typeface="Arial" panose="020B0604020202020204" pitchFamily="34" charset="0"/>
              </a:rPr>
              <a:t>approved </a:t>
            </a:r>
            <a:r>
              <a:rPr lang="en-US" sz="1400" dirty="0">
                <a:latin typeface="Arial" panose="020B0604020202020204" pitchFamily="34" charset="0"/>
                <a:cs typeface="Arial" panose="020B0604020202020204" pitchFamily="34" charset="0"/>
              </a:rPr>
              <a:t>a specific tariff in the amount of 5,912 tenge per 1 ton per 1000 km with an introduction date being January 1, 2012.</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ARNM Order No. 8-OD dated January 19, 2012 </a:t>
            </a:r>
            <a:r>
              <a:rPr lang="en-US" sz="1400" dirty="0">
                <a:latin typeface="Arial" panose="020B0604020202020204" pitchFamily="34" charset="0"/>
                <a:cs typeface="Arial" panose="020B0604020202020204" pitchFamily="34" charset="0"/>
              </a:rPr>
              <a:t>on amendments to ARNM Order No. 351-OD dated November 7, 2011, the specific tariff of 5,912 tenge per 1 ton per 1000 km entered into force on April 1, 2012.</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Order of the DCRNM dated November 26, 2021 </a:t>
            </a:r>
            <a:r>
              <a:rPr lang="en-US" sz="1400" dirty="0">
                <a:latin typeface="Arial" panose="020B0604020202020204" pitchFamily="34" charset="0"/>
                <a:cs typeface="Arial" panose="020B0604020202020204" pitchFamily="34" charset="0"/>
              </a:rPr>
              <a:t>No. 132-OD, the tariff estimate was approved, taking into account the changes for the year 2021.</a:t>
            </a:r>
          </a:p>
          <a:p>
            <a:pPr algn="just">
              <a:lnSpc>
                <a:spcPct val="80000"/>
              </a:lnSpc>
              <a:defRPr/>
            </a:pPr>
            <a:endParaRPr lang="en-US" sz="1400" b="1" dirty="0">
              <a:latin typeface="Arial" panose="020B0604020202020204" pitchFamily="34" charset="0"/>
              <a:cs typeface="Arial" panose="020B0604020202020204" pitchFamily="34" charset="0"/>
            </a:endParaRPr>
          </a:p>
          <a:p>
            <a:pPr algn="just">
              <a:lnSpc>
                <a:spcPct val="80000"/>
              </a:lnSpc>
              <a:defRPr/>
            </a:pPr>
            <a:r>
              <a:rPr lang="en-US" sz="1400" b="1" dirty="0">
                <a:latin typeface="Arial" panose="020B0604020202020204" pitchFamily="34" charset="0"/>
                <a:cs typeface="Arial" panose="020B0604020202020204" pitchFamily="34" charset="0"/>
              </a:rPr>
              <a:t>By Order of the DCRNM dated December 07, 2022 </a:t>
            </a:r>
            <a:r>
              <a:rPr lang="en-US" sz="1400" dirty="0">
                <a:latin typeface="Arial" panose="020B0604020202020204" pitchFamily="34" charset="0"/>
                <a:cs typeface="Arial" panose="020B0604020202020204" pitchFamily="34" charset="0"/>
              </a:rPr>
              <a:t>No. 157-OD, amendments were made to the Order of the DCRNM dated November 26, 2021 No. 132-OD on approval of the tariff estimate, taking into account the changes for the year 202</a:t>
            </a:r>
            <a:r>
              <a:rPr lang="ru-RU" sz="1400" dirty="0">
                <a:latin typeface="Arial" panose="020B0604020202020204" pitchFamily="34" charset="0"/>
                <a:cs typeface="Arial" panose="020B0604020202020204" pitchFamily="34" charset="0"/>
              </a:rPr>
              <a:t>1</a:t>
            </a:r>
            <a:r>
              <a:rPr lang="en-US" sz="1400" dirty="0">
                <a:latin typeface="Arial" panose="020B0604020202020204" pitchFamily="34" charset="0"/>
                <a:cs typeface="Arial" panose="020B0604020202020204" pitchFamily="34" charset="0"/>
              </a:rPr>
              <a:t>.</a:t>
            </a:r>
            <a:endParaRPr lang="ru-RU" sz="1400" dirty="0">
              <a:latin typeface="Arial" panose="020B0604020202020204" pitchFamily="34" charset="0"/>
              <a:cs typeface="Arial" panose="020B0604020202020204" pitchFamily="34" charset="0"/>
            </a:endParaRPr>
          </a:p>
        </p:txBody>
      </p:sp>
      <p:sp>
        <p:nvSpPr>
          <p:cNvPr id="12" name="Rectangle 3"/>
          <p:cNvSpPr txBox="1">
            <a:spLocks noChangeArrowheads="1"/>
          </p:cNvSpPr>
          <p:nvPr/>
        </p:nvSpPr>
        <p:spPr>
          <a:xfrm>
            <a:off x="551384" y="4511952"/>
            <a:ext cx="11233247"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None/>
              <a:defRPr/>
            </a:pPr>
            <a:r>
              <a:rPr lang="en-US" altLang="ru-RU" sz="1400" b="1" dirty="0">
                <a:solidFill>
                  <a:srgbClr val="2E3279"/>
                </a:solidFill>
                <a:latin typeface="Arial" panose="020B0604020202020204" pitchFamily="34" charset="0"/>
                <a:cs typeface="Arial" panose="020B0604020202020204" pitchFamily="34" charset="0"/>
              </a:rPr>
              <a:t>The tariff for the provision of oil transportation services via </a:t>
            </a:r>
            <a:r>
              <a:rPr lang="en-US" altLang="ru-RU" sz="1400" b="1" dirty="0" err="1">
                <a:solidFill>
                  <a:srgbClr val="2E3279"/>
                </a:solidFill>
                <a:latin typeface="Arial" panose="020B0604020202020204" pitchFamily="34" charset="0"/>
                <a:cs typeface="Arial" panose="020B0604020202020204" pitchFamily="34" charset="0"/>
              </a:rPr>
              <a:t>Kenkiyak</a:t>
            </a:r>
            <a:r>
              <a:rPr lang="en-US" altLang="ru-RU" sz="1400" b="1" dirty="0">
                <a:solidFill>
                  <a:srgbClr val="2E3279"/>
                </a:solidFill>
                <a:latin typeface="Arial" panose="020B0604020202020204" pitchFamily="34" charset="0"/>
                <a:cs typeface="Arial" panose="020B0604020202020204" pitchFamily="34" charset="0"/>
              </a:rPr>
              <a:t>-Atyrau trunk pipeline</a:t>
            </a:r>
            <a:endParaRPr lang="ru-RU" altLang="ru-RU" sz="1400" b="1" dirty="0">
              <a:solidFill>
                <a:srgbClr val="2E327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1857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Номер слайда 3">
            <a:extLst>
              <a:ext uri="{FF2B5EF4-FFF2-40B4-BE49-F238E27FC236}">
                <a16:creationId xmlns:a16="http://schemas.microsoft.com/office/drawing/2014/main" id="{31EC8FF0-3B01-4C30-BAF1-B2DAF924AE66}"/>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4</a:t>
            </a:fld>
            <a:endParaRPr lang="ru-RU" dirty="0"/>
          </a:p>
        </p:txBody>
      </p:sp>
      <p:pic>
        <p:nvPicPr>
          <p:cNvPr id="16"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7" name="Рисунок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2" name="TextBox 21">
            <a:extLst>
              <a:ext uri="{FF2B5EF4-FFF2-40B4-BE49-F238E27FC236}">
                <a16:creationId xmlns:a16="http://schemas.microsoft.com/office/drawing/2014/main" id="{08C34216-4E93-440F-9936-131A3C5F14DC}"/>
              </a:ext>
            </a:extLst>
          </p:cNvPr>
          <p:cNvSpPr txBox="1"/>
          <p:nvPr/>
        </p:nvSpPr>
        <p:spPr>
          <a:xfrm>
            <a:off x="2326904" y="284975"/>
            <a:ext cx="7056784"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Investment program</a:t>
            </a:r>
            <a:endParaRPr lang="ru-RU" b="1" spc="120" dirty="0">
              <a:solidFill>
                <a:srgbClr val="374579"/>
              </a:solidFill>
              <a:latin typeface="Arial" panose="020B0604020202020204" pitchFamily="34" charset="0"/>
              <a:cs typeface="Arial" panose="020B0604020202020204" pitchFamily="34" charset="0"/>
            </a:endParaRPr>
          </a:p>
        </p:txBody>
      </p:sp>
      <p:sp>
        <p:nvSpPr>
          <p:cNvPr id="23" name="Rectangle 3"/>
          <p:cNvSpPr txBox="1">
            <a:spLocks noChangeArrowheads="1"/>
          </p:cNvSpPr>
          <p:nvPr/>
        </p:nvSpPr>
        <p:spPr>
          <a:xfrm>
            <a:off x="479376" y="1124744"/>
            <a:ext cx="11305256" cy="5184576"/>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361950" algn="just" defTabSz="355600">
              <a:buNone/>
            </a:pPr>
            <a:r>
              <a:rPr lang="en-US" altLang="ru-RU" sz="1400" dirty="0">
                <a:latin typeface="Arial" panose="020B0604020202020204" pitchFamily="34" charset="0"/>
                <a:cs typeface="Arial" panose="020B0604020202020204" pitchFamily="34" charset="0"/>
              </a:rPr>
              <a:t>By a joint order of the Ministry of Energy of the Republic of Kazakhstan dated April 29, 2016 and the CRNM dated April 14, 2016, the Investment Program of the Partnership for the years 2016-2020 was approved.</a:t>
            </a:r>
          </a:p>
          <a:p>
            <a:pPr marL="0" indent="361950" algn="just" defTabSz="355600">
              <a:buNone/>
            </a:pPr>
            <a:r>
              <a:rPr lang="en-US" altLang="ru-RU" sz="1400" dirty="0">
                <a:latin typeface="Arial" panose="020B0604020202020204" pitchFamily="34" charset="0"/>
                <a:cs typeface="Arial" panose="020B0604020202020204" pitchFamily="34" charset="0"/>
              </a:rPr>
              <a:t>However, until 2018, due to the lack of confirmation of the resource base, the Participants of the Partnership did not make an investment decision on the implementation of the Reverse Project.</a:t>
            </a:r>
          </a:p>
          <a:p>
            <a:pPr marL="0" indent="361950" algn="just" defTabSz="355600">
              <a:buNone/>
            </a:pPr>
            <a:r>
              <a:rPr lang="en-US" altLang="ru-RU" sz="1400" dirty="0">
                <a:latin typeface="Arial" panose="020B0604020202020204" pitchFamily="34" charset="0"/>
                <a:cs typeface="Arial" panose="020B0604020202020204" pitchFamily="34" charset="0"/>
              </a:rPr>
              <a:t>The project was approved by the Participant from the Chinese side only in May 2018. On the Kazakhstan side, the Reverse Project was approved by the decisions of the Investment Committees of </a:t>
            </a:r>
            <a:r>
              <a:rPr lang="en-US" altLang="ru-RU" sz="1400" dirty="0" err="1">
                <a:latin typeface="Arial" panose="020B0604020202020204" pitchFamily="34" charset="0"/>
                <a:cs typeface="Arial" panose="020B0604020202020204" pitchFamily="34" charset="0"/>
              </a:rPr>
              <a:t>KazTransOil</a:t>
            </a:r>
            <a:r>
              <a:rPr lang="en-US" altLang="ru-RU" sz="1400" dirty="0">
                <a:latin typeface="Arial" panose="020B0604020202020204" pitchFamily="34" charset="0"/>
                <a:cs typeface="Arial" panose="020B0604020202020204" pitchFamily="34" charset="0"/>
              </a:rPr>
              <a:t> JSC (minutes dated April 25, 2018), KazMunaiGas NC JSC (minutes dated June 12, 2018) and </a:t>
            </a:r>
            <a:r>
              <a:rPr lang="en-US" altLang="ru-RU" sz="1400" dirty="0" err="1">
                <a:latin typeface="Arial" panose="020B0604020202020204" pitchFamily="34" charset="0"/>
                <a:cs typeface="Arial" panose="020B0604020202020204" pitchFamily="34" charset="0"/>
              </a:rPr>
              <a:t>Samruk-Kazyna</a:t>
            </a:r>
            <a:r>
              <a:rPr lang="en-US" altLang="ru-RU" sz="1400" dirty="0">
                <a:latin typeface="Arial" panose="020B0604020202020204" pitchFamily="34" charset="0"/>
                <a:cs typeface="Arial" panose="020B0604020202020204" pitchFamily="34" charset="0"/>
              </a:rPr>
              <a:t> JSC (minutes dated July 10, 2018).</a:t>
            </a:r>
          </a:p>
          <a:p>
            <a:pPr marL="0" indent="361950" algn="just" defTabSz="355600">
              <a:buNone/>
            </a:pPr>
            <a:r>
              <a:rPr lang="en-US" altLang="ru-RU" sz="1400" dirty="0">
                <a:latin typeface="Arial" panose="020B0604020202020204" pitchFamily="34" charset="0"/>
                <a:cs typeface="Arial" panose="020B0604020202020204" pitchFamily="34" charset="0"/>
              </a:rPr>
              <a:t>The Investment Program includes investments within the framework of the Reverse Project of </a:t>
            </a:r>
            <a:r>
              <a:rPr lang="en-US" altLang="ru-RU" sz="1400" dirty="0" err="1">
                <a:latin typeface="Arial" panose="020B0604020202020204" pitchFamily="34" charset="0"/>
                <a:cs typeface="Arial" panose="020B0604020202020204" pitchFamily="34" charset="0"/>
              </a:rPr>
              <a:t>Kenkiyak</a:t>
            </a:r>
            <a:r>
              <a:rPr lang="en-US" altLang="ru-RU" sz="1400" dirty="0">
                <a:latin typeface="Arial" panose="020B0604020202020204" pitchFamily="34" charset="0"/>
                <a:cs typeface="Arial" panose="020B0604020202020204" pitchFamily="34" charset="0"/>
              </a:rPr>
              <a:t>-Atyrau oil pipeline section up to 6 million tons per year within the framework of the Project “The Second stage of the second stage of Kazakhstan-China oil pipeline construction. Increase in capacity to 20 million tons/year” (hereinafter referred to as the Reverse Project) for a total amount of 22.5 billion tenge. At the same time, the actual costs for the implementation of the Reverse Project in the period from 2016 to 2022 amounted to 29.1 billion tenge.</a:t>
            </a:r>
          </a:p>
          <a:p>
            <a:pPr marL="0" indent="361950" algn="just" defTabSz="355600">
              <a:buNone/>
            </a:pPr>
            <a:r>
              <a:rPr lang="en-US" altLang="ru-RU" sz="1400" b="1" dirty="0">
                <a:latin typeface="Arial" panose="020B0604020202020204" pitchFamily="34" charset="0"/>
                <a:cs typeface="Arial" panose="020B0604020202020204" pitchFamily="34" charset="0"/>
              </a:rPr>
              <a:t>It shall be noted that the approved tariff of 2011 does not take into account and could not objectively take into account the costs of implementing the approved investment program for 2016-2020, as a result of which the implementation of this investment program is at the expense of profits and depreciation charges of the Partnership.</a:t>
            </a:r>
          </a:p>
          <a:p>
            <a:pPr marL="0" indent="361950" algn="just" defTabSz="355600">
              <a:buNone/>
            </a:pPr>
            <a:endParaRPr lang="en-US" altLang="ru-RU" sz="1400" dirty="0">
              <a:latin typeface="Arial" panose="020B0604020202020204" pitchFamily="34" charset="0"/>
              <a:cs typeface="Arial" panose="020B0604020202020204" pitchFamily="34" charset="0"/>
            </a:endParaRPr>
          </a:p>
          <a:p>
            <a:pPr marL="0" indent="361950" algn="just" defTabSz="355600">
              <a:buNone/>
            </a:pPr>
            <a:r>
              <a:rPr lang="en-US" altLang="ru-RU" sz="1400" b="1" dirty="0">
                <a:latin typeface="Arial" panose="020B0604020202020204" pitchFamily="34" charset="0"/>
                <a:cs typeface="Arial" panose="020B0604020202020204" pitchFamily="34" charset="0"/>
              </a:rPr>
              <a:t>The Partnership does not have a new investment program. </a:t>
            </a:r>
          </a:p>
          <a:p>
            <a:pPr marL="0" indent="361950" algn="just" defTabSz="355600">
              <a:buNone/>
            </a:pPr>
            <a:r>
              <a:rPr lang="en-US" altLang="ru-RU" sz="1400" dirty="0">
                <a:latin typeface="Arial" panose="020B0604020202020204" pitchFamily="34" charset="0"/>
                <a:cs typeface="Arial" panose="020B0604020202020204" pitchFamily="34" charset="0"/>
              </a:rPr>
              <a:t>However, in accordance with the instructions of the Head of State and concerned government agencies, the Partnership </a:t>
            </a:r>
            <a:r>
              <a:rPr lang="en-US" altLang="ru-RU" sz="1400" b="1" dirty="0">
                <a:latin typeface="Arial" panose="020B0604020202020204" pitchFamily="34" charset="0"/>
                <a:cs typeface="Arial" panose="020B0604020202020204" pitchFamily="34" charset="0"/>
              </a:rPr>
              <a:t>is working on the issue of implementing a project to expand </a:t>
            </a:r>
            <a:r>
              <a:rPr lang="en-US" altLang="ru-RU" sz="1400" b="1" dirty="0" err="1">
                <a:latin typeface="Arial" panose="020B0604020202020204" pitchFamily="34" charset="0"/>
                <a:cs typeface="Arial" panose="020B0604020202020204" pitchFamily="34" charset="0"/>
              </a:rPr>
              <a:t>Kenkiyak</a:t>
            </a:r>
            <a:r>
              <a:rPr lang="en-US" altLang="ru-RU" sz="1400" b="1" dirty="0">
                <a:latin typeface="Arial" panose="020B0604020202020204" pitchFamily="34" charset="0"/>
                <a:cs typeface="Arial" panose="020B0604020202020204" pitchFamily="34" charset="0"/>
              </a:rPr>
              <a:t>-Atyrau oil pipeline to 12 million tons per year. </a:t>
            </a:r>
          </a:p>
          <a:p>
            <a:pPr marL="0" indent="361950" algn="just" defTabSz="355600">
              <a:buNone/>
            </a:pPr>
            <a:r>
              <a:rPr lang="en-US" altLang="ru-RU" sz="1400" dirty="0">
                <a:latin typeface="Arial" panose="020B0604020202020204" pitchFamily="34" charset="0"/>
                <a:cs typeface="Arial" panose="020B0604020202020204" pitchFamily="34" charset="0"/>
              </a:rPr>
              <a:t>The Expansion Project is planned to be implemented, among other things, at the expense of the Partnership’s own funds. In this regard, in order to implement the Expansion Project, </a:t>
            </a:r>
            <a:r>
              <a:rPr lang="en-US" altLang="ru-RU" sz="1400" b="1" dirty="0">
                <a:latin typeface="Arial" panose="020B0604020202020204" pitchFamily="34" charset="0"/>
                <a:cs typeface="Arial" panose="020B0604020202020204" pitchFamily="34" charset="0"/>
              </a:rPr>
              <a:t>the Partnership accumulates funds generated by the accumulation of depreciation charges. </a:t>
            </a:r>
          </a:p>
        </p:txBody>
      </p:sp>
    </p:spTree>
    <p:extLst>
      <p:ext uri="{BB962C8B-B14F-4D97-AF65-F5344CB8AC3E}">
        <p14:creationId xmlns:p14="http://schemas.microsoft.com/office/powerpoint/2010/main" val="4007961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5</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Execution of the tariff estimate for the 1</a:t>
            </a:r>
            <a:r>
              <a:rPr lang="en-US" b="1" spc="120" baseline="30000" dirty="0">
                <a:solidFill>
                  <a:srgbClr val="374579"/>
                </a:solidFill>
                <a:latin typeface="Arial" panose="020B0604020202020204" pitchFamily="34" charset="0"/>
                <a:cs typeface="Arial" panose="020B0604020202020204" pitchFamily="34" charset="0"/>
              </a:rPr>
              <a:t>st</a:t>
            </a:r>
            <a:r>
              <a:rPr lang="en-US" b="1" spc="120" dirty="0">
                <a:solidFill>
                  <a:srgbClr val="374579"/>
                </a:solidFill>
                <a:latin typeface="Arial" panose="020B0604020202020204" pitchFamily="34" charset="0"/>
                <a:cs typeface="Arial" panose="020B0604020202020204" pitchFamily="34" charset="0"/>
              </a:rPr>
              <a:t> half of 2023 </a:t>
            </a:r>
          </a:p>
          <a:p>
            <a:pPr algn="ct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net cost</a:t>
            </a:r>
            <a:r>
              <a:rPr lang="ru-RU" b="1" spc="120" dirty="0">
                <a:solidFill>
                  <a:srgbClr val="374579"/>
                </a:solidFill>
                <a:latin typeface="Arial" panose="020B0604020202020204" pitchFamily="34" charset="0"/>
                <a:cs typeface="Arial" panose="020B0604020202020204" pitchFamily="34" charset="0"/>
              </a:rPr>
              <a:t>)</a:t>
            </a:r>
          </a:p>
        </p:txBody>
      </p:sp>
      <p:pic>
        <p:nvPicPr>
          <p:cNvPr id="3" name="Рисунок 2">
            <a:extLst>
              <a:ext uri="{FF2B5EF4-FFF2-40B4-BE49-F238E27FC236}">
                <a16:creationId xmlns:a16="http://schemas.microsoft.com/office/drawing/2014/main" id="{E5506FDE-15FB-4B8E-ABE2-9106348055F2}"/>
              </a:ext>
            </a:extLst>
          </p:cNvPr>
          <p:cNvPicPr>
            <a:picLocks noChangeAspect="1"/>
          </p:cNvPicPr>
          <p:nvPr/>
        </p:nvPicPr>
        <p:blipFill>
          <a:blip r:embed="rId4"/>
          <a:stretch>
            <a:fillRect/>
          </a:stretch>
        </p:blipFill>
        <p:spPr>
          <a:xfrm>
            <a:off x="290044" y="943594"/>
            <a:ext cx="11672887" cy="5687219"/>
          </a:xfrm>
          <a:prstGeom prst="rect">
            <a:avLst/>
          </a:prstGeom>
        </p:spPr>
      </p:pic>
    </p:spTree>
    <p:extLst>
      <p:ext uri="{BB962C8B-B14F-4D97-AF65-F5344CB8AC3E}">
        <p14:creationId xmlns:p14="http://schemas.microsoft.com/office/powerpoint/2010/main" val="3722160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6</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Execution of the tariff estimate for the 1</a:t>
            </a:r>
            <a:r>
              <a:rPr lang="en-US" b="1" spc="120" baseline="30000" dirty="0">
                <a:solidFill>
                  <a:srgbClr val="374579"/>
                </a:solidFill>
                <a:latin typeface="Arial" panose="020B0604020202020204" pitchFamily="34" charset="0"/>
                <a:cs typeface="Arial" panose="020B0604020202020204" pitchFamily="34" charset="0"/>
              </a:rPr>
              <a:t>st</a:t>
            </a:r>
            <a:r>
              <a:rPr lang="en-US" b="1" spc="120" dirty="0">
                <a:solidFill>
                  <a:srgbClr val="374579"/>
                </a:solidFill>
                <a:latin typeface="Arial" panose="020B0604020202020204" pitchFamily="34" charset="0"/>
                <a:cs typeface="Arial" panose="020B0604020202020204" pitchFamily="34" charset="0"/>
              </a:rPr>
              <a:t> half of 2023 </a:t>
            </a:r>
          </a:p>
          <a:p>
            <a:pPr algn="ctr"/>
            <a:r>
              <a:rPr lang="ru-RU" b="1" spc="120" dirty="0">
                <a:solidFill>
                  <a:srgbClr val="374579"/>
                </a:solidFill>
                <a:latin typeface="Arial" panose="020B0604020202020204" pitchFamily="34" charset="0"/>
                <a:cs typeface="Arial" panose="020B0604020202020204" pitchFamily="34" charset="0"/>
              </a:rPr>
              <a:t>(</a:t>
            </a:r>
            <a:r>
              <a:rPr lang="en-US" b="1" spc="120" dirty="0">
                <a:solidFill>
                  <a:srgbClr val="374579"/>
                </a:solidFill>
                <a:latin typeface="Arial" panose="020B0604020202020204" pitchFamily="34" charset="0"/>
                <a:cs typeface="Arial" panose="020B0604020202020204" pitchFamily="34" charset="0"/>
              </a:rPr>
              <a:t>expenses of the period</a:t>
            </a:r>
            <a:r>
              <a:rPr lang="ru-RU" b="1" spc="120" dirty="0">
                <a:solidFill>
                  <a:srgbClr val="374579"/>
                </a:solidFill>
                <a:latin typeface="Arial" panose="020B0604020202020204" pitchFamily="34" charset="0"/>
                <a:cs typeface="Arial" panose="020B0604020202020204" pitchFamily="34" charset="0"/>
              </a:rPr>
              <a:t>)</a:t>
            </a:r>
          </a:p>
        </p:txBody>
      </p:sp>
      <p:pic>
        <p:nvPicPr>
          <p:cNvPr id="6" name="Рисунок 5">
            <a:extLst>
              <a:ext uri="{FF2B5EF4-FFF2-40B4-BE49-F238E27FC236}">
                <a16:creationId xmlns:a16="http://schemas.microsoft.com/office/drawing/2014/main" id="{165D9E27-9459-465B-B16C-111D6DD4B72C}"/>
              </a:ext>
            </a:extLst>
          </p:cNvPr>
          <p:cNvPicPr>
            <a:picLocks noChangeAspect="1"/>
          </p:cNvPicPr>
          <p:nvPr/>
        </p:nvPicPr>
        <p:blipFill>
          <a:blip r:embed="rId4"/>
          <a:stretch>
            <a:fillRect/>
          </a:stretch>
        </p:blipFill>
        <p:spPr>
          <a:xfrm>
            <a:off x="290044" y="918785"/>
            <a:ext cx="11695258" cy="5801535"/>
          </a:xfrm>
          <a:prstGeom prst="rect">
            <a:avLst/>
          </a:prstGeom>
        </p:spPr>
      </p:pic>
    </p:spTree>
    <p:extLst>
      <p:ext uri="{BB962C8B-B14F-4D97-AF65-F5344CB8AC3E}">
        <p14:creationId xmlns:p14="http://schemas.microsoft.com/office/powerpoint/2010/main" val="1410051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3">
            <a:extLst>
              <a:ext uri="{FF2B5EF4-FFF2-40B4-BE49-F238E27FC236}">
                <a16:creationId xmlns:a16="http://schemas.microsoft.com/office/drawing/2014/main" id="{D636B434-6FDD-434D-88F7-9D949088A1DC}"/>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7</a:t>
            </a:fld>
            <a:endParaRPr lang="ru-RU" dirty="0"/>
          </a:p>
        </p:txBody>
      </p:sp>
      <p:pic>
        <p:nvPicPr>
          <p:cNvPr id="13"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14" name="Рисунок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17" name="TextBox 16">
            <a:extLst>
              <a:ext uri="{FF2B5EF4-FFF2-40B4-BE49-F238E27FC236}">
                <a16:creationId xmlns:a16="http://schemas.microsoft.com/office/drawing/2014/main" id="{08C34216-4E93-440F-9936-131A3C5F14DC}"/>
              </a:ext>
            </a:extLst>
          </p:cNvPr>
          <p:cNvSpPr txBox="1"/>
          <p:nvPr/>
        </p:nvSpPr>
        <p:spPr>
          <a:xfrm>
            <a:off x="2118547" y="269694"/>
            <a:ext cx="7992888" cy="646331"/>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Financial-economic indicators of the operations for the 1</a:t>
            </a:r>
            <a:r>
              <a:rPr lang="en-US" b="1" spc="120" baseline="30000" dirty="0">
                <a:solidFill>
                  <a:srgbClr val="374579"/>
                </a:solidFill>
                <a:latin typeface="Arial" panose="020B0604020202020204" pitchFamily="34" charset="0"/>
                <a:cs typeface="Arial" panose="020B0604020202020204" pitchFamily="34" charset="0"/>
              </a:rPr>
              <a:t>st</a:t>
            </a:r>
            <a:r>
              <a:rPr lang="en-US" b="1" spc="120" dirty="0">
                <a:solidFill>
                  <a:srgbClr val="374579"/>
                </a:solidFill>
                <a:latin typeface="Arial" panose="020B0604020202020204" pitchFamily="34" charset="0"/>
                <a:cs typeface="Arial" panose="020B0604020202020204" pitchFamily="34" charset="0"/>
              </a:rPr>
              <a:t> half of the year 2023</a:t>
            </a:r>
            <a:endParaRPr lang="ru-RU" b="1" spc="120" dirty="0">
              <a:solidFill>
                <a:srgbClr val="374579"/>
              </a:solidFill>
              <a:latin typeface="Arial" panose="020B0604020202020204" pitchFamily="34" charset="0"/>
              <a:cs typeface="Arial" panose="020B0604020202020204" pitchFamily="34"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22216225"/>
              </p:ext>
            </p:extLst>
          </p:nvPr>
        </p:nvGraphicFramePr>
        <p:xfrm>
          <a:off x="6622714" y="1468607"/>
          <a:ext cx="5040560" cy="3095016"/>
        </p:xfrm>
        <a:graphic>
          <a:graphicData uri="http://schemas.openxmlformats.org/drawingml/2006/table">
            <a:tbl>
              <a:tblPr/>
              <a:tblGrid>
                <a:gridCol w="3907724">
                  <a:extLst>
                    <a:ext uri="{9D8B030D-6E8A-4147-A177-3AD203B41FA5}">
                      <a16:colId xmlns:a16="http://schemas.microsoft.com/office/drawing/2014/main" val="4189587060"/>
                    </a:ext>
                  </a:extLst>
                </a:gridCol>
                <a:gridCol w="1132836">
                  <a:extLst>
                    <a:ext uri="{9D8B030D-6E8A-4147-A177-3AD203B41FA5}">
                      <a16:colId xmlns:a16="http://schemas.microsoft.com/office/drawing/2014/main" val="2899058242"/>
                    </a:ext>
                  </a:extLst>
                </a:gridCol>
              </a:tblGrid>
              <a:tr h="511709">
                <a:tc>
                  <a:txBody>
                    <a:bodyPr/>
                    <a:lstStyle/>
                    <a:p>
                      <a:pPr algn="ctr" rtl="0" fontAlgn="ctr"/>
                      <a:r>
                        <a:rPr lang="en-US" sz="1400" b="1" i="0" u="none" strike="noStrike" dirty="0">
                          <a:solidFill>
                            <a:srgbClr val="002060"/>
                          </a:solidFill>
                          <a:effectLst/>
                          <a:latin typeface="Arial" panose="020B0604020202020204" pitchFamily="34" charset="0"/>
                        </a:rPr>
                        <a:t>Indicators, </a:t>
                      </a:r>
                      <a:r>
                        <a:rPr lang="en-US" sz="1400" b="1" i="0" u="none" strike="noStrike" dirty="0" err="1">
                          <a:solidFill>
                            <a:srgbClr val="002060"/>
                          </a:solidFill>
                          <a:effectLst/>
                          <a:latin typeface="Arial" panose="020B0604020202020204" pitchFamily="34" charset="0"/>
                        </a:rPr>
                        <a:t>mln</a:t>
                      </a:r>
                      <a:r>
                        <a:rPr lang="en-US" sz="1400" b="1" i="0" u="none" strike="noStrike" dirty="0">
                          <a:solidFill>
                            <a:srgbClr val="002060"/>
                          </a:solidFill>
                          <a:effectLst/>
                          <a:latin typeface="Arial" panose="020B0604020202020204" pitchFamily="34" charset="0"/>
                        </a:rPr>
                        <a:t> tenge</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rtl="0" fontAlgn="ctr"/>
                      <a:r>
                        <a:rPr lang="en-US" sz="1400" b="1" i="0" u="none" strike="noStrike" dirty="0">
                          <a:solidFill>
                            <a:srgbClr val="002060"/>
                          </a:solidFill>
                          <a:effectLst/>
                          <a:latin typeface="Arial" panose="020B0604020202020204" pitchFamily="34" charset="0"/>
                        </a:rPr>
                        <a:t>For the 1</a:t>
                      </a:r>
                      <a:r>
                        <a:rPr lang="en-US" sz="1400" b="1" i="0" u="none" strike="noStrike" baseline="30000" dirty="0">
                          <a:solidFill>
                            <a:srgbClr val="002060"/>
                          </a:solidFill>
                          <a:effectLst/>
                          <a:latin typeface="Arial" panose="020B0604020202020204" pitchFamily="34" charset="0"/>
                        </a:rPr>
                        <a:t>st</a:t>
                      </a:r>
                      <a:r>
                        <a:rPr lang="en-US" sz="1400" b="1" i="0" u="none" strike="noStrike" dirty="0">
                          <a:solidFill>
                            <a:srgbClr val="002060"/>
                          </a:solidFill>
                          <a:effectLst/>
                          <a:latin typeface="Arial" panose="020B0604020202020204" pitchFamily="34" charset="0"/>
                        </a:rPr>
                        <a:t> half of the year 2023</a:t>
                      </a:r>
                      <a:endParaRPr lang="ru-RU" sz="1400" b="1" i="0" u="none" strike="noStrike" dirty="0">
                        <a:solidFill>
                          <a:srgbClr val="002060"/>
                        </a:solidFill>
                        <a:effectLst/>
                        <a:latin typeface="Arial" panose="020B0604020202020204" pitchFamily="34" charset="0"/>
                      </a:endParaRP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561234819"/>
                  </a:ext>
                </a:extLst>
              </a:tr>
              <a:tr h="214762">
                <a:tc>
                  <a:txBody>
                    <a:bodyPr/>
                    <a:lstStyle/>
                    <a:p>
                      <a:pPr algn="l" rtl="0" fontAlgn="ctr"/>
                      <a:r>
                        <a:rPr lang="en-US" sz="1400" b="1" i="0" u="none" strike="noStrike" dirty="0">
                          <a:solidFill>
                            <a:srgbClr val="002060"/>
                          </a:solidFill>
                          <a:effectLst/>
                          <a:latin typeface="Arial" panose="020B0604020202020204" pitchFamily="34" charset="0"/>
                        </a:rPr>
                        <a:t>INCOME</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9 158</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8441168"/>
                  </a:ext>
                </a:extLst>
              </a:tr>
              <a:tr h="204773">
                <a:tc>
                  <a:txBody>
                    <a:bodyPr/>
                    <a:lstStyle/>
                    <a:p>
                      <a:pPr algn="r" rtl="0" fontAlgn="ctr"/>
                      <a:r>
                        <a:rPr lang="en-US" sz="1400" b="0" i="0" u="none" strike="noStrike" dirty="0">
                          <a:solidFill>
                            <a:srgbClr val="002060"/>
                          </a:solidFill>
                          <a:effectLst/>
                          <a:latin typeface="Arial" panose="020B0604020202020204" pitchFamily="34" charset="0"/>
                        </a:rPr>
                        <a:t>income from core operations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6 524</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272245"/>
                  </a:ext>
                </a:extLst>
              </a:tr>
              <a:tr h="204773">
                <a:tc>
                  <a:txBody>
                    <a:bodyPr/>
                    <a:lstStyle/>
                    <a:p>
                      <a:pPr algn="r" rtl="0" fontAlgn="ctr"/>
                      <a:r>
                        <a:rPr lang="en-US" sz="1400" b="0" i="0" u="none" strike="noStrike" dirty="0">
                          <a:solidFill>
                            <a:srgbClr val="002060"/>
                          </a:solidFill>
                          <a:effectLst/>
                          <a:latin typeface="Arial" panose="020B0604020202020204" pitchFamily="34" charset="0"/>
                        </a:rPr>
                        <a:t>income from financing</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887</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9011289"/>
                  </a:ext>
                </a:extLst>
              </a:tr>
              <a:tr h="204773">
                <a:tc>
                  <a:txBody>
                    <a:bodyPr/>
                    <a:lstStyle/>
                    <a:p>
                      <a:pPr algn="r" rtl="0" fontAlgn="ctr"/>
                      <a:r>
                        <a:rPr lang="ru-RU" sz="1400" b="0" i="0" u="none" strike="noStrike" dirty="0">
                          <a:solidFill>
                            <a:srgbClr val="002060"/>
                          </a:solidFill>
                          <a:effectLst/>
                          <a:latin typeface="Arial" panose="020B0604020202020204" pitchFamily="34" charset="0"/>
                        </a:rPr>
                        <a:t>     </a:t>
                      </a:r>
                      <a:r>
                        <a:rPr lang="en-US" sz="1400" b="0" i="0" u="none" strike="noStrike" dirty="0">
                          <a:solidFill>
                            <a:srgbClr val="002060"/>
                          </a:solidFill>
                          <a:effectLst/>
                          <a:latin typeface="Arial" panose="020B0604020202020204" pitchFamily="34" charset="0"/>
                        </a:rPr>
                        <a:t>other income</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1 747</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7378052"/>
                  </a:ext>
                </a:extLst>
              </a:tr>
              <a:tr h="214762">
                <a:tc>
                  <a:txBody>
                    <a:bodyPr/>
                    <a:lstStyle/>
                    <a:p>
                      <a:pPr algn="l" rtl="0" fontAlgn="ctr"/>
                      <a:r>
                        <a:rPr lang="en-US" sz="1400" b="1" i="0" u="none" strike="noStrike" dirty="0">
                          <a:solidFill>
                            <a:srgbClr val="002060"/>
                          </a:solidFill>
                          <a:effectLst/>
                          <a:latin typeface="Arial" panose="020B0604020202020204" pitchFamily="34" charset="0"/>
                        </a:rPr>
                        <a:t>EXPENSES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 including</a:t>
                      </a:r>
                      <a:r>
                        <a:rPr lang="ru-RU" sz="1400" b="1" i="0" u="none" strike="noStrike" dirty="0">
                          <a:solidFill>
                            <a:srgbClr val="002060"/>
                          </a:solidFill>
                          <a:effectLst/>
                          <a:latin typeface="Arial" panose="020B0604020202020204" pitchFamily="34" charset="0"/>
                        </a:rPr>
                        <a:t>:</a:t>
                      </a: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2060"/>
                          </a:solidFill>
                          <a:effectLst/>
                          <a:latin typeface="Arial" panose="020B0604020202020204" pitchFamily="34" charset="0"/>
                        </a:rPr>
                        <a:t>6 </a:t>
                      </a:r>
                      <a:r>
                        <a:rPr lang="ru-RU" sz="1400" b="1" i="0" u="none" strike="noStrike" dirty="0">
                          <a:solidFill>
                            <a:srgbClr val="002060"/>
                          </a:solidFill>
                          <a:effectLst/>
                          <a:latin typeface="Arial" panose="020B0604020202020204" pitchFamily="34" charset="0"/>
                        </a:rPr>
                        <a:t>185</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7233074"/>
                  </a:ext>
                </a:extLst>
              </a:tr>
              <a:tr h="0">
                <a:tc>
                  <a:txBody>
                    <a:bodyPr/>
                    <a:lstStyle/>
                    <a:p>
                      <a:pPr algn="r" rtl="0" fontAlgn="ctr"/>
                      <a:r>
                        <a:rPr lang="ru-RU" sz="1400" b="0" i="0" u="none" strike="noStrike" dirty="0">
                          <a:solidFill>
                            <a:srgbClr val="002060"/>
                          </a:solidFill>
                          <a:effectLst/>
                          <a:latin typeface="Arial" panose="020B0604020202020204" pitchFamily="34" charset="0"/>
                        </a:rPr>
                        <a:t>     </a:t>
                      </a:r>
                      <a:r>
                        <a:rPr lang="en-US" sz="1400" b="0" i="0" u="none" strike="noStrike" dirty="0">
                          <a:solidFill>
                            <a:srgbClr val="002060"/>
                          </a:solidFill>
                          <a:effectLst/>
                          <a:latin typeface="Arial" panose="020B0604020202020204" pitchFamily="34" charset="0"/>
                        </a:rPr>
                        <a:t>net cost</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5 030</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791052"/>
                  </a:ext>
                </a:extLst>
              </a:tr>
              <a:tr h="204773">
                <a:tc>
                  <a:txBody>
                    <a:bodyPr/>
                    <a:lstStyle/>
                    <a:p>
                      <a:pPr algn="r" rtl="0" fontAlgn="ctr"/>
                      <a:r>
                        <a:rPr lang="en-US" sz="1400" b="0" i="0" u="none" strike="noStrike" dirty="0">
                          <a:solidFill>
                            <a:srgbClr val="002060"/>
                          </a:solidFill>
                          <a:effectLst/>
                          <a:latin typeface="Arial" panose="020B0604020202020204" pitchFamily="34" charset="0"/>
                        </a:rPr>
                        <a:t>administrative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671</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2767124"/>
                  </a:ext>
                </a:extLst>
              </a:tr>
              <a:tr h="204773">
                <a:tc>
                  <a:txBody>
                    <a:bodyPr/>
                    <a:lstStyle/>
                    <a:p>
                      <a:pPr algn="r" rtl="0" fontAlgn="ctr"/>
                      <a:r>
                        <a:rPr lang="en-US" sz="1400" b="0" i="0" u="none" strike="noStrike" dirty="0">
                          <a:solidFill>
                            <a:srgbClr val="002060"/>
                          </a:solidFill>
                          <a:effectLst/>
                          <a:latin typeface="Arial" panose="020B0604020202020204" pitchFamily="34" charset="0"/>
                        </a:rPr>
                        <a:t>financing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133</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4195505"/>
                  </a:ext>
                </a:extLst>
              </a:tr>
              <a:tr h="104884">
                <a:tc>
                  <a:txBody>
                    <a:bodyPr/>
                    <a:lstStyle/>
                    <a:p>
                      <a:pPr algn="r" rtl="0" fontAlgn="ctr"/>
                      <a:r>
                        <a:rPr lang="en-US" sz="1400" b="0" i="0" u="none" strike="noStrike" dirty="0">
                          <a:solidFill>
                            <a:srgbClr val="002060"/>
                          </a:solidFill>
                          <a:effectLst/>
                          <a:latin typeface="Arial" panose="020B0604020202020204" pitchFamily="34" charset="0"/>
                        </a:rPr>
                        <a:t>other expenses</a:t>
                      </a:r>
                      <a:endParaRPr lang="ru-RU" sz="1400" b="0"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351 </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8321759"/>
                  </a:ext>
                </a:extLst>
              </a:tr>
              <a:tr h="214762">
                <a:tc>
                  <a:txBody>
                    <a:bodyPr/>
                    <a:lstStyle/>
                    <a:p>
                      <a:pPr algn="l" rtl="0" fontAlgn="ctr"/>
                      <a:r>
                        <a:rPr lang="en-US" sz="1400" b="1" i="0" u="none" strike="noStrike" dirty="0">
                          <a:solidFill>
                            <a:srgbClr val="002060"/>
                          </a:solidFill>
                          <a:effectLst/>
                          <a:latin typeface="Arial" panose="020B0604020202020204" pitchFamily="34" charset="0"/>
                        </a:rPr>
                        <a:t>Corporate income tax</a:t>
                      </a:r>
                      <a:endParaRPr lang="ru-RU" sz="1400" b="1"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590</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2203592"/>
                  </a:ext>
                </a:extLst>
              </a:tr>
              <a:tr h="109878">
                <a:tc>
                  <a:txBody>
                    <a:bodyPr/>
                    <a:lstStyle/>
                    <a:p>
                      <a:pPr algn="l" rtl="0" fontAlgn="ctr"/>
                      <a:r>
                        <a:rPr lang="en-US" sz="1400" b="1" i="0" u="none" strike="noStrike" dirty="0">
                          <a:solidFill>
                            <a:srgbClr val="002060"/>
                          </a:solidFill>
                          <a:effectLst/>
                          <a:latin typeface="Arial" panose="020B0604020202020204" pitchFamily="34" charset="0"/>
                        </a:rPr>
                        <a:t>Total profit</a:t>
                      </a:r>
                      <a:endParaRPr lang="ru-RU" sz="1400" b="1" i="0" u="none" strike="noStrike" dirty="0">
                        <a:solidFill>
                          <a:srgbClr val="002060"/>
                        </a:solidFill>
                        <a:effectLst/>
                        <a:latin typeface="Arial" panose="020B0604020202020204" pitchFamily="34" charset="0"/>
                      </a:endParaRPr>
                    </a:p>
                  </a:txBody>
                  <a:tcPr marL="36000" marR="36000"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2 383</a:t>
                      </a:r>
                    </a:p>
                  </a:txBody>
                  <a:tcPr marL="8998" marR="8998" marT="899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5976851"/>
                  </a:ext>
                </a:extLst>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554608761"/>
              </p:ext>
            </p:extLst>
          </p:nvPr>
        </p:nvGraphicFramePr>
        <p:xfrm>
          <a:off x="628650" y="1502433"/>
          <a:ext cx="4888210" cy="2018683"/>
        </p:xfrm>
        <a:graphic>
          <a:graphicData uri="http://schemas.openxmlformats.org/drawingml/2006/table">
            <a:tbl>
              <a:tblPr/>
              <a:tblGrid>
                <a:gridCol w="3547894">
                  <a:extLst>
                    <a:ext uri="{9D8B030D-6E8A-4147-A177-3AD203B41FA5}">
                      <a16:colId xmlns:a16="http://schemas.microsoft.com/office/drawing/2014/main" val="2564622290"/>
                    </a:ext>
                  </a:extLst>
                </a:gridCol>
                <a:gridCol w="1340316">
                  <a:extLst>
                    <a:ext uri="{9D8B030D-6E8A-4147-A177-3AD203B41FA5}">
                      <a16:colId xmlns:a16="http://schemas.microsoft.com/office/drawing/2014/main" val="2306415135"/>
                    </a:ext>
                  </a:extLst>
                </a:gridCol>
              </a:tblGrid>
              <a:tr h="458488">
                <a:tc>
                  <a:txBody>
                    <a:bodyPr/>
                    <a:lstStyle/>
                    <a:p>
                      <a:pPr algn="ctr" rtl="0" fontAlgn="ctr"/>
                      <a:r>
                        <a:rPr lang="en-US" sz="1400" b="1" i="0" u="none" strike="noStrike" dirty="0">
                          <a:solidFill>
                            <a:srgbClr val="002060"/>
                          </a:solidFill>
                          <a:effectLst/>
                          <a:latin typeface="Arial" panose="020B0604020202020204" pitchFamily="34" charset="0"/>
                        </a:rPr>
                        <a:t>Indicators, </a:t>
                      </a:r>
                      <a:r>
                        <a:rPr lang="en-US" sz="1400" b="1" i="0" u="none" strike="noStrike" dirty="0" err="1">
                          <a:solidFill>
                            <a:srgbClr val="002060"/>
                          </a:solidFill>
                          <a:effectLst/>
                          <a:latin typeface="Arial" panose="020B0604020202020204" pitchFamily="34" charset="0"/>
                        </a:rPr>
                        <a:t>mln</a:t>
                      </a:r>
                      <a:r>
                        <a:rPr lang="en-US" sz="1400" b="1" i="0" u="none" strike="noStrike" dirty="0">
                          <a:solidFill>
                            <a:srgbClr val="002060"/>
                          </a:solidFill>
                          <a:effectLst/>
                          <a:latin typeface="Arial" panose="020B0604020202020204" pitchFamily="34" charset="0"/>
                        </a:rPr>
                        <a:t> tenge</a:t>
                      </a:r>
                      <a:endParaRPr lang="ru-RU" sz="1400" b="1"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rtl="0" fontAlgn="ctr"/>
                      <a:r>
                        <a:rPr lang="en-US" sz="1400" b="1" i="0" u="none" strike="noStrike" dirty="0">
                          <a:solidFill>
                            <a:srgbClr val="002060"/>
                          </a:solidFill>
                          <a:effectLst/>
                          <a:latin typeface="Arial" panose="020B0604020202020204" pitchFamily="34" charset="0"/>
                        </a:rPr>
                        <a:t>2</a:t>
                      </a:r>
                      <a:endParaRPr lang="ru-RU" sz="1400" b="1"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extLst>
                  <a:ext uri="{0D108BD9-81ED-4DB2-BD59-A6C34878D82A}">
                    <a16:rowId xmlns:a16="http://schemas.microsoft.com/office/drawing/2014/main" val="1263410372"/>
                  </a:ext>
                </a:extLst>
              </a:tr>
              <a:tr h="212247">
                <a:tc>
                  <a:txBody>
                    <a:bodyPr/>
                    <a:lstStyle/>
                    <a:p>
                      <a:pPr algn="l" rtl="0" fontAlgn="ctr"/>
                      <a:r>
                        <a:rPr lang="en-US" sz="1400" b="1" i="0" u="none" strike="noStrike" dirty="0">
                          <a:solidFill>
                            <a:srgbClr val="002060"/>
                          </a:solidFill>
                          <a:effectLst/>
                          <a:latin typeface="Arial" panose="020B0604020202020204" pitchFamily="34" charset="0"/>
                        </a:rPr>
                        <a:t>ASSETS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1" i="0" u="none" strike="noStrike" dirty="0">
                          <a:solidFill>
                            <a:srgbClr val="002060"/>
                          </a:solidFill>
                          <a:effectLst/>
                          <a:latin typeface="Arial" panose="020B0604020202020204" pitchFamily="34" charset="0"/>
                        </a:rPr>
                        <a:t>65 699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103186"/>
                  </a:ext>
                </a:extLst>
              </a:tr>
              <a:tr h="212247">
                <a:tc>
                  <a:txBody>
                    <a:bodyPr/>
                    <a:lstStyle/>
                    <a:p>
                      <a:pPr algn="r" rtl="0" fontAlgn="ctr"/>
                      <a:r>
                        <a:rPr lang="en-US" sz="1400" b="0" i="0" u="none" strike="noStrike" dirty="0">
                          <a:solidFill>
                            <a:srgbClr val="002060"/>
                          </a:solidFill>
                          <a:effectLst/>
                          <a:latin typeface="Arial" panose="020B0604020202020204" pitchFamily="34" charset="0"/>
                        </a:rPr>
                        <a:t>Short-term assets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17 423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2284"/>
                  </a:ext>
                </a:extLst>
              </a:tr>
              <a:tr h="212247">
                <a:tc>
                  <a:txBody>
                    <a:bodyPr/>
                    <a:lstStyle/>
                    <a:p>
                      <a:pPr algn="r" rtl="0" fontAlgn="ctr"/>
                      <a:r>
                        <a:rPr lang="en-US" sz="1400" b="0" i="0" u="none" strike="noStrike" dirty="0">
                          <a:solidFill>
                            <a:srgbClr val="002060"/>
                          </a:solidFill>
                          <a:effectLst/>
                          <a:latin typeface="Arial" panose="020B0604020202020204" pitchFamily="34" charset="0"/>
                        </a:rPr>
                        <a:t>Long-term assets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48 276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7159226"/>
                  </a:ext>
                </a:extLst>
              </a:tr>
              <a:tr h="212247">
                <a:tc>
                  <a:txBody>
                    <a:bodyPr/>
                    <a:lstStyle/>
                    <a:p>
                      <a:pPr algn="l" rtl="0" fontAlgn="ctr"/>
                      <a:r>
                        <a:rPr lang="en-US" sz="1400" b="1" i="0" u="none" strike="noStrike" dirty="0">
                          <a:solidFill>
                            <a:srgbClr val="002060"/>
                          </a:solidFill>
                          <a:effectLst/>
                          <a:latin typeface="Arial" panose="020B0604020202020204" pitchFamily="34" charset="0"/>
                        </a:rPr>
                        <a:t>LIABILITIES</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 total</a:t>
                      </a:r>
                      <a:r>
                        <a:rPr lang="ru-RU" sz="1400" b="1" i="0" u="none" strike="noStrike" dirty="0">
                          <a:solidFill>
                            <a:srgbClr val="002060"/>
                          </a:solidFill>
                          <a:effectLst/>
                          <a:latin typeface="Arial" panose="020B0604020202020204" pitchFamily="34" charset="0"/>
                        </a:rPr>
                        <a:t>, </a:t>
                      </a:r>
                      <a:r>
                        <a:rPr lang="en-US" sz="1400" b="1" i="0" u="none" strike="noStrike" dirty="0">
                          <a:solidFill>
                            <a:srgbClr val="002060"/>
                          </a:solidFill>
                          <a:effectLst/>
                          <a:latin typeface="Arial" panose="020B0604020202020204" pitchFamily="34" charset="0"/>
                        </a:rPr>
                        <a:t>including</a:t>
                      </a:r>
                      <a:r>
                        <a:rPr lang="ru-RU" sz="1400" b="1" i="0" u="none" strike="noStrike" dirty="0">
                          <a:solidFill>
                            <a:srgbClr val="002060"/>
                          </a:solidFill>
                          <a:effectLst/>
                          <a:latin typeface="Arial" panose="020B0604020202020204" pitchFamily="34" charset="0"/>
                        </a:rPr>
                        <a:t>:</a:t>
                      </a: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2060"/>
                          </a:solidFill>
                          <a:effectLst/>
                          <a:latin typeface="Arial" panose="020B0604020202020204" pitchFamily="34" charset="0"/>
                        </a:rPr>
                        <a:t>65 699</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076158"/>
                  </a:ext>
                </a:extLst>
              </a:tr>
              <a:tr h="212247">
                <a:tc>
                  <a:txBody>
                    <a:bodyPr/>
                    <a:lstStyle/>
                    <a:p>
                      <a:pPr algn="r" rtl="0" fontAlgn="ctr"/>
                      <a:r>
                        <a:rPr lang="en-US" sz="1400" b="0" i="0" u="none" strike="noStrike" dirty="0">
                          <a:solidFill>
                            <a:srgbClr val="002060"/>
                          </a:solidFill>
                          <a:effectLst/>
                          <a:latin typeface="Arial" panose="020B0604020202020204" pitchFamily="34" charset="0"/>
                        </a:rPr>
                        <a:t>Short-term liabilities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400" b="0" i="0" u="none" strike="noStrike" dirty="0">
                          <a:solidFill>
                            <a:srgbClr val="002060"/>
                          </a:solidFill>
                          <a:effectLst/>
                          <a:latin typeface="Arial" panose="020B0604020202020204" pitchFamily="34" charset="0"/>
                        </a:rPr>
                        <a:t>3 66</a:t>
                      </a:r>
                      <a:r>
                        <a:rPr lang="ru-RU" sz="1400" b="0" i="0" u="none" strike="noStrike" dirty="0">
                          <a:solidFill>
                            <a:srgbClr val="002060"/>
                          </a:solidFill>
                          <a:effectLst/>
                          <a:latin typeface="Arial" panose="020B0604020202020204" pitchFamily="34" charset="0"/>
                        </a:rPr>
                        <a:t>3</a:t>
                      </a:r>
                      <a:endParaRPr lang="en-US"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6113956"/>
                  </a:ext>
                </a:extLst>
              </a:tr>
              <a:tr h="212247">
                <a:tc>
                  <a:txBody>
                    <a:bodyPr/>
                    <a:lstStyle/>
                    <a:p>
                      <a:pPr algn="r" rtl="0" fontAlgn="ctr"/>
                      <a:r>
                        <a:rPr lang="en-US" sz="1400" b="0" i="0" u="none" strike="noStrike" dirty="0">
                          <a:solidFill>
                            <a:srgbClr val="002060"/>
                          </a:solidFill>
                          <a:effectLst/>
                          <a:latin typeface="Arial" panose="020B0604020202020204" pitchFamily="34" charset="0"/>
                        </a:rPr>
                        <a:t>Long-term liabilities</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10 224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5954170"/>
                  </a:ext>
                </a:extLst>
              </a:tr>
              <a:tr h="212247">
                <a:tc>
                  <a:txBody>
                    <a:bodyPr/>
                    <a:lstStyle/>
                    <a:p>
                      <a:pPr algn="r" rtl="0" fontAlgn="ctr"/>
                      <a:r>
                        <a:rPr lang="en-US" sz="1400" b="0" i="0" u="none" strike="noStrike" dirty="0">
                          <a:solidFill>
                            <a:srgbClr val="002060"/>
                          </a:solidFill>
                          <a:effectLst/>
                          <a:latin typeface="Arial" panose="020B0604020202020204" pitchFamily="34" charset="0"/>
                        </a:rPr>
                        <a:t>Capital</a:t>
                      </a:r>
                      <a:endParaRPr lang="ru-RU" sz="1400" b="0" i="0" u="none" strike="noStrike" dirty="0">
                        <a:solidFill>
                          <a:srgbClr val="002060"/>
                        </a:solidFill>
                        <a:effectLst/>
                        <a:latin typeface="Arial" panose="020B0604020202020204" pitchFamily="34" charset="0"/>
                      </a:endParaRPr>
                    </a:p>
                  </a:txBody>
                  <a:tcPr marL="36000" marR="36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ru-RU" sz="1400" b="0" i="0" u="none" strike="noStrike" dirty="0">
                          <a:solidFill>
                            <a:srgbClr val="002060"/>
                          </a:solidFill>
                          <a:effectLst/>
                          <a:latin typeface="Arial" panose="020B0604020202020204" pitchFamily="34" charset="0"/>
                        </a:rPr>
                        <a:t>51</a:t>
                      </a:r>
                      <a:r>
                        <a:rPr lang="ru-RU" sz="1400" b="0" i="0" u="none" strike="noStrike" baseline="0" dirty="0">
                          <a:solidFill>
                            <a:srgbClr val="002060"/>
                          </a:solidFill>
                          <a:effectLst/>
                          <a:latin typeface="Arial" panose="020B0604020202020204" pitchFamily="34" charset="0"/>
                        </a:rPr>
                        <a:t> 813</a:t>
                      </a:r>
                      <a:endParaRPr lang="ru-RU" sz="1400" b="0" i="0" u="none" strike="noStrike" dirty="0">
                        <a:solidFill>
                          <a:srgbClr val="002060"/>
                        </a:solidFill>
                        <a:effectLst/>
                        <a:latin typeface="Arial" panose="020B06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9981548"/>
                  </a:ext>
                </a:extLst>
              </a:tr>
            </a:tbl>
          </a:graphicData>
        </a:graphic>
      </p:graphicFrame>
      <p:sp>
        <p:nvSpPr>
          <p:cNvPr id="23" name="TextBox 22">
            <a:extLst>
              <a:ext uri="{FF2B5EF4-FFF2-40B4-BE49-F238E27FC236}">
                <a16:creationId xmlns:a16="http://schemas.microsoft.com/office/drawing/2014/main" id="{89E51889-35A5-4CC2-8DD0-1758C66EFFBD}"/>
              </a:ext>
            </a:extLst>
          </p:cNvPr>
          <p:cNvSpPr txBox="1"/>
          <p:nvPr/>
        </p:nvSpPr>
        <p:spPr>
          <a:xfrm>
            <a:off x="623392" y="4686235"/>
            <a:ext cx="11039882" cy="830997"/>
          </a:xfrm>
          <a:prstGeom prst="rect">
            <a:avLst/>
          </a:prstGeom>
          <a:noFill/>
        </p:spPr>
        <p:txBody>
          <a:bodyPr wrap="square" rtlCol="0" anchor="ctr">
            <a:spAutoFit/>
          </a:bodyPr>
          <a:lstStyle/>
          <a:p>
            <a:pPr algn="just">
              <a:tabLst>
                <a:tab pos="303967" algn="l"/>
                <a:tab pos="354687" algn="l"/>
              </a:tabLst>
            </a:pPr>
            <a:r>
              <a:rPr lang="en-US" sz="1600" dirty="0">
                <a:latin typeface="Arial" panose="020B0604020202020204" pitchFamily="34" charset="0"/>
                <a:cs typeface="Arial" panose="020B0604020202020204" pitchFamily="34" charset="0"/>
              </a:rPr>
              <a:t>Financial and economic indicators are reflected in detail in the interim financial statements of the Partnership for the first half of the year 2023. The financial statements of the Partnership have been prepared in accordance with International Financial Reporting Standards.</a:t>
            </a:r>
            <a:endParaRPr lang="ru-RU" sz="1600" dirty="0">
              <a:latin typeface="Arial" panose="020B0604020202020204" pitchFamily="34" charset="0"/>
              <a:cs typeface="Arial" panose="020B0604020202020204" pitchFamily="34" charset="0"/>
            </a:endParaRPr>
          </a:p>
        </p:txBody>
      </p:sp>
      <p:sp>
        <p:nvSpPr>
          <p:cNvPr id="24" name="Rectangle 3"/>
          <p:cNvSpPr txBox="1">
            <a:spLocks noChangeArrowheads="1"/>
          </p:cNvSpPr>
          <p:nvPr/>
        </p:nvSpPr>
        <p:spPr>
          <a:xfrm>
            <a:off x="6622714" y="1237159"/>
            <a:ext cx="5040560"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a:solidFill>
                  <a:srgbClr val="2E3279"/>
                </a:solidFill>
                <a:latin typeface="Arial" panose="020B0604020202020204" pitchFamily="34" charset="0"/>
                <a:cs typeface="Arial" panose="020B0604020202020204" pitchFamily="34" charset="0"/>
              </a:rPr>
              <a:t>Reduced </a:t>
            </a:r>
            <a:r>
              <a:rPr lang="en-US" altLang="ru-RU" sz="1400" b="1" dirty="0">
                <a:solidFill>
                  <a:srgbClr val="2E3279"/>
                </a:solidFill>
                <a:latin typeface="Arial" panose="020B0604020202020204" pitchFamily="34" charset="0"/>
                <a:cs typeface="Arial" panose="020B0604020202020204" pitchFamily="34" charset="0"/>
              </a:rPr>
              <a:t>income and expense statement</a:t>
            </a:r>
            <a:endParaRPr lang="ru-RU" altLang="ru-RU" sz="1400" b="1" dirty="0">
              <a:solidFill>
                <a:srgbClr val="2E3279"/>
              </a:solidFill>
              <a:latin typeface="Arial" panose="020B0604020202020204" pitchFamily="34" charset="0"/>
              <a:cs typeface="Arial" panose="020B0604020202020204" pitchFamily="34" charset="0"/>
            </a:endParaRPr>
          </a:p>
        </p:txBody>
      </p:sp>
      <p:sp>
        <p:nvSpPr>
          <p:cNvPr id="25" name="Rectangle 3"/>
          <p:cNvSpPr txBox="1">
            <a:spLocks noChangeArrowheads="1"/>
          </p:cNvSpPr>
          <p:nvPr/>
        </p:nvSpPr>
        <p:spPr>
          <a:xfrm>
            <a:off x="620316" y="1268760"/>
            <a:ext cx="4896544" cy="2852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lnSpc>
                <a:spcPct val="80000"/>
              </a:lnSpc>
              <a:buFontTx/>
              <a:buNone/>
              <a:defRPr/>
            </a:pPr>
            <a:r>
              <a:rPr lang="en-US" altLang="ru-RU" sz="1400" b="1" dirty="0">
                <a:solidFill>
                  <a:srgbClr val="2E3279"/>
                </a:solidFill>
                <a:latin typeface="Arial" panose="020B0604020202020204" pitchFamily="34" charset="0"/>
                <a:cs typeface="Arial" panose="020B0604020202020204" pitchFamily="34" charset="0"/>
              </a:rPr>
              <a:t>Reduced balance sheet</a:t>
            </a:r>
            <a:endParaRPr lang="ru-RU" altLang="ru-RU" sz="1400" b="1" dirty="0">
              <a:solidFill>
                <a:srgbClr val="2E327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5436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8</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Information about the volume of services provided</a:t>
            </a:r>
            <a:endParaRPr lang="ru-RU" b="1" spc="120" dirty="0">
              <a:solidFill>
                <a:srgbClr val="374579"/>
              </a:solidFill>
              <a:latin typeface="Arial" panose="020B0604020202020204" pitchFamily="34" charset="0"/>
              <a:cs typeface="Arial" panose="020B0604020202020204" pitchFamily="34" charset="0"/>
            </a:endParaRPr>
          </a:p>
        </p:txBody>
      </p:sp>
      <p:sp>
        <p:nvSpPr>
          <p:cNvPr id="17" name="Rectangle 3"/>
          <p:cNvSpPr txBox="1">
            <a:spLocks noChangeArrowheads="1"/>
          </p:cNvSpPr>
          <p:nvPr/>
        </p:nvSpPr>
        <p:spPr>
          <a:xfrm>
            <a:off x="323850" y="874712"/>
            <a:ext cx="11244758" cy="370641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spcBef>
                <a:spcPts val="0"/>
              </a:spcBef>
              <a:buFontTx/>
              <a:buNone/>
              <a:defRPr/>
            </a:pPr>
            <a:endParaRPr lang="ru-RU" altLang="ru-RU" sz="1600" dirty="0">
              <a:latin typeface="Arial" panose="020B0604020202020204" pitchFamily="34" charset="0"/>
              <a:cs typeface="Arial" panose="020B0604020202020204" pitchFamily="34" charset="0"/>
            </a:endParaRPr>
          </a:p>
          <a:p>
            <a:pPr indent="0" algn="just">
              <a:spcBef>
                <a:spcPts val="0"/>
              </a:spcBef>
              <a:buFontTx/>
              <a:buNone/>
              <a:defRPr/>
            </a:pPr>
            <a:r>
              <a:rPr lang="en-US" altLang="ru-RU" sz="1600" dirty="0">
                <a:latin typeface="Arial" panose="020B0604020202020204" pitchFamily="34" charset="0"/>
                <a:cs typeface="Arial" panose="020B0604020202020204" pitchFamily="34" charset="0"/>
              </a:rPr>
              <a:t>During the reporting period, </a:t>
            </a:r>
            <a:r>
              <a:rPr lang="en-US" altLang="ru-RU" sz="1600" b="1" dirty="0">
                <a:latin typeface="Arial" panose="020B0604020202020204" pitchFamily="34" charset="0"/>
                <a:cs typeface="Arial" panose="020B0604020202020204" pitchFamily="34" charset="0"/>
              </a:rPr>
              <a:t>2</a:t>
            </a:r>
            <a:r>
              <a:rPr lang="ru-RU" altLang="ru-RU" sz="1600" b="1" dirty="0">
                <a:latin typeface="Arial" panose="020B0604020202020204" pitchFamily="34" charset="0"/>
                <a:cs typeface="Arial" panose="020B0604020202020204" pitchFamily="34" charset="0"/>
              </a:rPr>
              <a:t> </a:t>
            </a:r>
            <a:r>
              <a:rPr lang="en-US" altLang="ru-RU" sz="1600" b="1" dirty="0">
                <a:latin typeface="Arial" panose="020B0604020202020204" pitchFamily="34" charset="0"/>
                <a:cs typeface="Arial" panose="020B0604020202020204" pitchFamily="34" charset="0"/>
              </a:rPr>
              <a:t>735</a:t>
            </a:r>
            <a:r>
              <a:rPr lang="en-US" altLang="ru-RU" sz="1600" dirty="0">
                <a:latin typeface="Arial" panose="020B0604020202020204" pitchFamily="34" charset="0"/>
                <a:cs typeface="Arial" panose="020B0604020202020204" pitchFamily="34" charset="0"/>
              </a:rPr>
              <a:t> thousand tons of oil were transported, including:</a:t>
            </a:r>
          </a:p>
          <a:p>
            <a:pPr marL="628650" indent="-285750" algn="just">
              <a:spcBef>
                <a:spcPts val="0"/>
              </a:spcBef>
              <a:defRPr/>
            </a:pPr>
            <a:r>
              <a:rPr lang="en-US" altLang="ru-RU" sz="1600" dirty="0">
                <a:latin typeface="Arial" panose="020B0604020202020204" pitchFamily="34" charset="0"/>
                <a:cs typeface="Arial" panose="020B0604020202020204" pitchFamily="34" charset="0"/>
              </a:rPr>
              <a:t>581 thousand tons for export;</a:t>
            </a:r>
          </a:p>
          <a:p>
            <a:pPr marL="628650" indent="-285750" algn="just">
              <a:spcBef>
                <a:spcPts val="0"/>
              </a:spcBef>
              <a:defRPr/>
            </a:pPr>
            <a:r>
              <a:rPr lang="en-US" altLang="ru-RU" sz="1600" dirty="0">
                <a:latin typeface="Arial" panose="020B0604020202020204" pitchFamily="34" charset="0"/>
                <a:cs typeface="Arial" panose="020B0604020202020204" pitchFamily="34" charset="0"/>
              </a:rPr>
              <a:t>2</a:t>
            </a:r>
            <a:r>
              <a:rPr lang="ru-RU" altLang="ru-RU" sz="1600" dirty="0">
                <a:latin typeface="Arial" panose="020B0604020202020204" pitchFamily="34" charset="0"/>
                <a:cs typeface="Arial" panose="020B0604020202020204" pitchFamily="34" charset="0"/>
              </a:rPr>
              <a:t> </a:t>
            </a:r>
            <a:r>
              <a:rPr lang="en-US" altLang="ru-RU" sz="1600" dirty="0">
                <a:latin typeface="Arial" panose="020B0604020202020204" pitchFamily="34" charset="0"/>
                <a:cs typeface="Arial" panose="020B0604020202020204" pitchFamily="34" charset="0"/>
              </a:rPr>
              <a:t>154 thousand tons for the domestic market.</a:t>
            </a:r>
          </a:p>
          <a:p>
            <a:pPr indent="0" algn="just">
              <a:spcBef>
                <a:spcPts val="0"/>
              </a:spcBef>
              <a:buFontTx/>
              <a:buNone/>
              <a:defRPr/>
            </a:pPr>
            <a:r>
              <a:rPr lang="en-US" altLang="ru-RU" sz="1600" dirty="0">
                <a:latin typeface="Arial" panose="020B0604020202020204" pitchFamily="34" charset="0"/>
                <a:cs typeface="Arial" panose="020B0604020202020204" pitchFamily="34" charset="0"/>
              </a:rPr>
              <a:t>Thus, the ratio is </a:t>
            </a:r>
            <a:r>
              <a:rPr lang="en-US" altLang="ru-RU" sz="1600" b="1" dirty="0">
                <a:latin typeface="Arial" panose="020B0604020202020204" pitchFamily="34" charset="0"/>
                <a:cs typeface="Arial" panose="020B0604020202020204" pitchFamily="34" charset="0"/>
              </a:rPr>
              <a:t>78.78%</a:t>
            </a:r>
            <a:r>
              <a:rPr lang="en-US" altLang="ru-RU" sz="1600" dirty="0">
                <a:latin typeface="Arial" panose="020B0604020202020204" pitchFamily="34" charset="0"/>
                <a:cs typeface="Arial" panose="020B0604020202020204" pitchFamily="34" charset="0"/>
              </a:rPr>
              <a:t> for the domestic market and </a:t>
            </a:r>
            <a:r>
              <a:rPr lang="en-US" altLang="ru-RU" sz="1600" b="1" dirty="0">
                <a:latin typeface="Arial" panose="020B0604020202020204" pitchFamily="34" charset="0"/>
                <a:cs typeface="Arial" panose="020B0604020202020204" pitchFamily="34" charset="0"/>
              </a:rPr>
              <a:t>21.22%</a:t>
            </a:r>
            <a:r>
              <a:rPr lang="en-US" altLang="ru-RU" sz="1600" dirty="0">
                <a:latin typeface="Arial" panose="020B0604020202020204" pitchFamily="34" charset="0"/>
                <a:cs typeface="Arial" panose="020B0604020202020204" pitchFamily="34" charset="0"/>
              </a:rPr>
              <a:t> for exports.</a:t>
            </a:r>
          </a:p>
          <a:p>
            <a:pPr indent="342900" algn="just">
              <a:spcBef>
                <a:spcPts val="0"/>
              </a:spcBef>
              <a:defRPr/>
            </a:pPr>
            <a:endParaRPr lang="ru-RU" altLang="ru-RU" sz="1600" dirty="0">
              <a:latin typeface="Arial" panose="020B0604020202020204" pitchFamily="34" charset="0"/>
              <a:cs typeface="Arial" panose="020B0604020202020204" pitchFamily="34" charset="0"/>
            </a:endParaRPr>
          </a:p>
          <a:p>
            <a:pPr indent="0" algn="just">
              <a:spcBef>
                <a:spcPts val="0"/>
              </a:spcBef>
              <a:buFontTx/>
              <a:buNone/>
              <a:defRPr/>
            </a:pPr>
            <a:r>
              <a:rPr lang="en-US" altLang="ru-RU" sz="1600" dirty="0">
                <a:latin typeface="Arial" panose="020B0604020202020204" pitchFamily="34" charset="0"/>
                <a:cs typeface="Arial" panose="020B0604020202020204" pitchFamily="34" charset="0"/>
              </a:rPr>
              <a:t>In the reporting period, </a:t>
            </a:r>
            <a:r>
              <a:rPr lang="en-US" altLang="ru-RU" sz="1600" b="1" dirty="0">
                <a:latin typeface="Arial" panose="020B0604020202020204" pitchFamily="34" charset="0"/>
                <a:cs typeface="Arial" panose="020B0604020202020204" pitchFamily="34" charset="0"/>
              </a:rPr>
              <a:t>37 shipping companies </a:t>
            </a:r>
            <a:r>
              <a:rPr lang="en-US" altLang="ru-RU" sz="1600" dirty="0">
                <a:latin typeface="Arial" panose="020B0604020202020204" pitchFamily="34" charset="0"/>
                <a:cs typeface="Arial" panose="020B0604020202020204" pitchFamily="34" charset="0"/>
              </a:rPr>
              <a:t>used the services of the Partnership for oil transportation. The largest share of the transported oil belongs to:</a:t>
            </a:r>
            <a:endParaRPr lang="ru-RU" altLang="ru-RU" sz="1600" dirty="0">
              <a:latin typeface="Arial" panose="020B0604020202020204" pitchFamily="34" charset="0"/>
              <a:cs typeface="Arial" panose="020B0604020202020204" pitchFamily="34" charset="0"/>
            </a:endParaRP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Mangistaumunaigas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39.87%</a:t>
            </a:r>
            <a:r>
              <a:rPr lang="ru-RU" altLang="ru-RU" sz="1600" dirty="0">
                <a:latin typeface="Arial" panose="020B0604020202020204" pitchFamily="34" charset="0"/>
                <a:cs typeface="Arial" panose="020B0604020202020204" pitchFamily="34" charset="0"/>
              </a:rPr>
              <a:t>;</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Embamunaigas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20.59%</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KoZhan</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3</a:t>
            </a:r>
            <a:r>
              <a:rPr lang="en-US" altLang="ru-RU" sz="1600" dirty="0">
                <a:latin typeface="Arial" panose="020B0604020202020204" pitchFamily="34" charset="0"/>
                <a:cs typeface="Arial" panose="020B0604020202020204" pitchFamily="34" charset="0"/>
              </a:rPr>
              <a:t>.</a:t>
            </a:r>
            <a:r>
              <a:rPr lang="ru-RU" altLang="ru-RU" sz="1600" dirty="0">
                <a:latin typeface="Arial" panose="020B0604020202020204" pitchFamily="34" charset="0"/>
                <a:cs typeface="Arial" panose="020B0604020202020204" pitchFamily="34" charset="0"/>
              </a:rPr>
              <a:t>3</a:t>
            </a:r>
            <a:r>
              <a:rPr lang="en-US" altLang="ru-RU" sz="1600" dirty="0">
                <a:latin typeface="Arial" panose="020B0604020202020204" pitchFamily="34" charset="0"/>
                <a:cs typeface="Arial" panose="020B0604020202020204" pitchFamily="34" charset="0"/>
              </a:rPr>
              <a:t>0</a:t>
            </a:r>
            <a:r>
              <a:rPr lang="ru-RU" altLang="ru-RU" sz="1600" dirty="0">
                <a:latin typeface="Arial" panose="020B0604020202020204" pitchFamily="34" charset="0"/>
                <a:cs typeface="Arial" panose="020B0604020202020204" pitchFamily="34" charset="0"/>
              </a:rPr>
              <a:t>%;</a:t>
            </a:r>
          </a:p>
          <a:p>
            <a:pPr marL="628650" indent="-285750" algn="just">
              <a:spcBef>
                <a:spcPts val="0"/>
              </a:spcBef>
              <a:buFontTx/>
              <a:buChar char="-"/>
              <a:defRPr/>
            </a:pPr>
            <a:r>
              <a:rPr lang="en-US" altLang="ru-RU" sz="1600" dirty="0">
                <a:latin typeface="Arial" panose="020B0604020202020204" pitchFamily="34" charset="0"/>
                <a:cs typeface="Arial" panose="020B0604020202020204" pitchFamily="34" charset="0"/>
              </a:rPr>
              <a:t>CNPC-</a:t>
            </a:r>
            <a:r>
              <a:rPr lang="en-US" altLang="ru-RU" sz="1600" dirty="0" err="1">
                <a:latin typeface="Arial" panose="020B0604020202020204" pitchFamily="34" charset="0"/>
                <a:cs typeface="Arial" panose="020B0604020202020204" pitchFamily="34" charset="0"/>
              </a:rPr>
              <a:t>Aktobemunaigas</a:t>
            </a:r>
            <a:r>
              <a:rPr lang="en-US" altLang="ru-RU" sz="1600" dirty="0">
                <a:latin typeface="Arial" panose="020B0604020202020204" pitchFamily="34" charset="0"/>
                <a:cs typeface="Arial" panose="020B0604020202020204" pitchFamily="34" charset="0"/>
              </a:rPr>
              <a:t> JSC</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10.97%</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Sagiz</a:t>
            </a:r>
            <a:r>
              <a:rPr lang="en-US" altLang="ru-RU" sz="1600" dirty="0">
                <a:latin typeface="Arial" panose="020B0604020202020204" pitchFamily="34" charset="0"/>
                <a:cs typeface="Arial" panose="020B0604020202020204" pitchFamily="34" charset="0"/>
              </a:rPr>
              <a:t> Petroleum Company LLP</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3.19</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err="1">
                <a:latin typeface="Arial" panose="020B0604020202020204" pitchFamily="34" charset="0"/>
                <a:cs typeface="Arial" panose="020B0604020202020204" pitchFamily="34" charset="0"/>
              </a:rPr>
              <a:t>Kazakhoil</a:t>
            </a:r>
            <a:r>
              <a:rPr lang="en-US" altLang="ru-RU" sz="1600" dirty="0">
                <a:latin typeface="Arial" panose="020B0604020202020204" pitchFamily="34" charset="0"/>
                <a:cs typeface="Arial" panose="020B0604020202020204" pitchFamily="34" charset="0"/>
              </a:rPr>
              <a:t> Aktobe LLP</a:t>
            </a:r>
            <a:r>
              <a:rPr lang="ru-RU" altLang="ru-RU" sz="1600" dirty="0">
                <a:latin typeface="Arial" panose="020B0604020202020204" pitchFamily="34" charset="0"/>
                <a:cs typeface="Arial" panose="020B0604020202020204" pitchFamily="34" charset="0"/>
              </a:rPr>
              <a:t> – 3</a:t>
            </a:r>
            <a:r>
              <a:rPr lang="en-US" altLang="ru-RU" sz="1600" dirty="0">
                <a:latin typeface="Arial" panose="020B0604020202020204" pitchFamily="34" charset="0"/>
                <a:cs typeface="Arial" panose="020B0604020202020204" pitchFamily="34" charset="0"/>
              </a:rPr>
              <a:t>.26</a:t>
            </a:r>
            <a:r>
              <a:rPr lang="ru-RU" altLang="ru-RU" sz="1600" dirty="0">
                <a:latin typeface="Arial" panose="020B0604020202020204" pitchFamily="34" charset="0"/>
                <a:cs typeface="Arial" panose="020B0604020202020204" pitchFamily="34" charset="0"/>
              </a:rPr>
              <a:t>%;                      </a:t>
            </a:r>
          </a:p>
          <a:p>
            <a:pPr marL="628650" indent="-285750" algn="just">
              <a:spcBef>
                <a:spcPts val="0"/>
              </a:spcBef>
              <a:buFontTx/>
              <a:buChar char="-"/>
              <a:defRPr/>
            </a:pPr>
            <a:r>
              <a:rPr lang="en-US" altLang="ru-RU" sz="1600" dirty="0">
                <a:latin typeface="Arial" panose="020B0604020202020204" pitchFamily="34" charset="0"/>
                <a:cs typeface="Arial" panose="020B0604020202020204" pitchFamily="34" charset="0"/>
              </a:rPr>
              <a:t>Maten Petroleum LLP</a:t>
            </a:r>
            <a:r>
              <a:rPr lang="ru-RU" altLang="ru-RU" sz="1600" dirty="0">
                <a:latin typeface="Arial" panose="020B0604020202020204" pitchFamily="34" charset="0"/>
                <a:cs typeface="Arial" panose="020B0604020202020204" pitchFamily="34" charset="0"/>
              </a:rPr>
              <a:t> – </a:t>
            </a:r>
            <a:r>
              <a:rPr lang="en-US" altLang="ru-RU" sz="1600" dirty="0">
                <a:latin typeface="Arial" panose="020B0604020202020204" pitchFamily="34" charset="0"/>
                <a:cs typeface="Arial" panose="020B0604020202020204" pitchFamily="34" charset="0"/>
              </a:rPr>
              <a:t>2.15%</a:t>
            </a:r>
            <a:r>
              <a:rPr lang="ru-RU" altLang="ru-RU" sz="1600" dirty="0">
                <a:latin typeface="Arial" panose="020B0604020202020204" pitchFamily="34" charset="0"/>
                <a:cs typeface="Arial" panose="020B0604020202020204" pitchFamily="34" charset="0"/>
              </a:rPr>
              <a:t>.</a:t>
            </a:r>
          </a:p>
        </p:txBody>
      </p:sp>
      <p:graphicFrame>
        <p:nvGraphicFramePr>
          <p:cNvPr id="20" name="Таблица 19"/>
          <p:cNvGraphicFramePr>
            <a:graphicFrameLocks noGrp="1"/>
          </p:cNvGraphicFramePr>
          <p:nvPr>
            <p:extLst>
              <p:ext uri="{D42A27DB-BD31-4B8C-83A1-F6EECF244321}">
                <p14:modId xmlns:p14="http://schemas.microsoft.com/office/powerpoint/2010/main" val="985180784"/>
              </p:ext>
            </p:extLst>
          </p:nvPr>
        </p:nvGraphicFramePr>
        <p:xfrm>
          <a:off x="623392" y="4688680"/>
          <a:ext cx="5223348" cy="1044576"/>
        </p:xfrm>
        <a:graphic>
          <a:graphicData uri="http://schemas.openxmlformats.org/drawingml/2006/table">
            <a:tbl>
              <a:tblPr/>
              <a:tblGrid>
                <a:gridCol w="3135115">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3">
                  <a:extLst>
                    <a:ext uri="{9D8B030D-6E8A-4147-A177-3AD203B41FA5}">
                      <a16:colId xmlns:a16="http://schemas.microsoft.com/office/drawing/2014/main" val="20002"/>
                    </a:ext>
                  </a:extLst>
                </a:gridCol>
              </a:tblGrid>
              <a:tr h="253286">
                <a:tc>
                  <a:txBody>
                    <a:bodyPr/>
                    <a:lstStyle/>
                    <a:p>
                      <a:pPr algn="l" fontAlgn="b"/>
                      <a:r>
                        <a:rPr lang="ru-RU" sz="1400" b="1" i="0" u="none" strike="noStrike" dirty="0">
                          <a:effectLst/>
                          <a:latin typeface="Arial" panose="020B0604020202020204" pitchFamily="34" charset="0"/>
                          <a:cs typeface="Arial" panose="020B0604020202020204" pitchFamily="34" charset="0"/>
                        </a:rPr>
                        <a:t> </a:t>
                      </a:r>
                      <a:r>
                        <a:rPr lang="en-US" sz="1400" b="1" i="0" u="none" strike="noStrike" dirty="0">
                          <a:effectLst/>
                          <a:latin typeface="Arial" panose="020B0604020202020204" pitchFamily="34" charset="0"/>
                          <a:cs typeface="Arial" panose="020B0604020202020204" pitchFamily="34" charset="0"/>
                        </a:rPr>
                        <a:t>CARGO TURNOVER</a:t>
                      </a:r>
                      <a:endParaRPr lang="ru-RU" sz="1400" b="1" i="0" u="none" strike="noStrike" dirty="0">
                        <a:effectLst/>
                        <a:latin typeface="Arial" panose="020B0604020202020204" pitchFamily="34" charset="0"/>
                        <a:cs typeface="Arial" panose="020B0604020202020204" pitchFamily="34" charset="0"/>
                      </a:endParaRP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ru-RU" sz="1400" b="1" i="0" u="none" strike="noStrike" dirty="0">
                          <a:effectLst/>
                          <a:latin typeface="Arial" panose="020B0604020202020204" pitchFamily="34" charset="0"/>
                          <a:cs typeface="Arial" panose="020B0604020202020204" pitchFamily="34" charset="0"/>
                        </a:rPr>
                        <a:t> </a:t>
                      </a: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ru-RU" sz="1400" b="1" i="0" u="none" strike="noStrike" dirty="0">
                          <a:effectLst/>
                          <a:latin typeface="Arial" panose="020B0604020202020204" pitchFamily="34" charset="0"/>
                          <a:cs typeface="Arial" panose="020B0604020202020204" pitchFamily="34" charset="0"/>
                        </a:rPr>
                        <a:t> </a:t>
                      </a:r>
                    </a:p>
                  </a:txBody>
                  <a:tcPr marL="9524" marR="9524" marT="94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5328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effectLst/>
                          <a:latin typeface="Arial" panose="020B0604020202020204" pitchFamily="34" charset="0"/>
                          <a:cs typeface="Arial" panose="020B0604020202020204" pitchFamily="34" charset="0"/>
                        </a:rPr>
                        <a:t> Export </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mln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err="1">
                          <a:effectLst/>
                          <a:latin typeface="Arial" panose="020B0604020202020204" pitchFamily="34" charset="0"/>
                          <a:cs typeface="Arial" panose="020B0604020202020204" pitchFamily="34" charset="0"/>
                        </a:rPr>
                        <a:t>tn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km</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a:effectLst/>
                          <a:latin typeface="Arial" panose="020B0604020202020204" pitchFamily="34" charset="0"/>
                          <a:cs typeface="Arial" panose="020B0604020202020204" pitchFamily="34" charset="0"/>
                        </a:rPr>
                        <a:t>223</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6</a:t>
                      </a:r>
                      <a:r>
                        <a:rPr lang="ru-RU" sz="1200" b="0" i="0" u="none" strike="noStrike" dirty="0">
                          <a:effectLst/>
                          <a:latin typeface="Arial" panose="020B0604020202020204" pitchFamily="34" charset="0"/>
                          <a:cs typeface="Arial" panose="020B0604020202020204" pitchFamily="34" charset="0"/>
                        </a:rPr>
                        <a:t>5</a:t>
                      </a:r>
                      <a:endParaRPr lang="en-US"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71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a:effectLst/>
                          <a:latin typeface="Arial" panose="020B0604020202020204" pitchFamily="34" charset="0"/>
                          <a:cs typeface="Arial" panose="020B0604020202020204" pitchFamily="34" charset="0"/>
                        </a:rPr>
                        <a:t> </a:t>
                      </a:r>
                      <a:r>
                        <a:rPr lang="en-US" sz="1200" b="0" i="0" u="none" strike="noStrike" dirty="0">
                          <a:effectLst/>
                          <a:latin typeface="Arial" panose="020B0604020202020204" pitchFamily="34" charset="0"/>
                          <a:cs typeface="Arial" panose="020B0604020202020204" pitchFamily="34" charset="0"/>
                        </a:rPr>
                        <a:t>Internal market</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mln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err="1">
                          <a:effectLst/>
                          <a:latin typeface="Arial" panose="020B0604020202020204" pitchFamily="34" charset="0"/>
                          <a:cs typeface="Arial" panose="020B0604020202020204" pitchFamily="34" charset="0"/>
                        </a:rPr>
                        <a:t>tn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km</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a:effectLst/>
                          <a:latin typeface="Arial" panose="020B0604020202020204" pitchFamily="34" charset="0"/>
                          <a:cs typeface="Arial" panose="020B0604020202020204" pitchFamily="34" charset="0"/>
                        </a:rPr>
                        <a:t>879</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89</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3286">
                <a:tc>
                  <a:txBody>
                    <a:bodyPr/>
                    <a:lstStyle/>
                    <a:p>
                      <a:pPr algn="l" fontAlgn="ctr"/>
                      <a:r>
                        <a:rPr lang="ru-RU" sz="1400" b="1" i="0" u="none" strike="noStrike" dirty="0">
                          <a:solidFill>
                            <a:schemeClr val="tx1"/>
                          </a:solidFill>
                          <a:effectLst/>
                          <a:latin typeface="Arial" panose="020B0604020202020204" pitchFamily="34" charset="0"/>
                          <a:cs typeface="Arial" panose="020B0604020202020204" pitchFamily="34" charset="0"/>
                        </a:rPr>
                        <a:t> </a:t>
                      </a:r>
                      <a:r>
                        <a:rPr lang="en-US" sz="1400" b="1" i="0" u="none" strike="noStrike" dirty="0">
                          <a:solidFill>
                            <a:schemeClr val="tx1"/>
                          </a:solidFill>
                          <a:effectLst/>
                          <a:latin typeface="Arial" panose="020B0604020202020204" pitchFamily="34" charset="0"/>
                          <a:cs typeface="Arial" panose="020B0604020202020204" pitchFamily="34" charset="0"/>
                        </a:rPr>
                        <a:t>TOTAL CARGO TURNOVER</a:t>
                      </a:r>
                      <a:endParaRPr lang="ru-RU" sz="1400" b="1" i="0" u="none" strike="noStrike" dirty="0">
                        <a:solidFill>
                          <a:schemeClr val="tx1"/>
                        </a:solidFill>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400" b="1" i="0" u="none" strike="noStrike" dirty="0" err="1">
                          <a:effectLst/>
                          <a:latin typeface="Arial" panose="020B0604020202020204" pitchFamily="34" charset="0"/>
                          <a:cs typeface="Arial" panose="020B0604020202020204" pitchFamily="34" charset="0"/>
                        </a:rPr>
                        <a:t>mln</a:t>
                      </a:r>
                      <a:r>
                        <a:rPr lang="ru-RU" sz="1400" b="1" i="0" u="none" strike="noStrike" dirty="0">
                          <a:effectLst/>
                          <a:latin typeface="Arial" panose="020B0604020202020204" pitchFamily="34" charset="0"/>
                          <a:cs typeface="Arial" panose="020B0604020202020204" pitchFamily="34" charset="0"/>
                        </a:rPr>
                        <a:t>.</a:t>
                      </a:r>
                      <a:r>
                        <a:rPr lang="en-US" sz="1400" b="1" i="0" u="none" strike="noStrike" dirty="0" err="1">
                          <a:effectLst/>
                          <a:latin typeface="Arial" panose="020B0604020202020204" pitchFamily="34" charset="0"/>
                          <a:cs typeface="Arial" panose="020B0604020202020204" pitchFamily="34" charset="0"/>
                        </a:rPr>
                        <a:t>tn</a:t>
                      </a:r>
                      <a:r>
                        <a:rPr lang="ru-RU" sz="1400" b="1" i="0" u="none" strike="noStrike" dirty="0">
                          <a:effectLst/>
                          <a:latin typeface="Arial" panose="020B0604020202020204" pitchFamily="34" charset="0"/>
                          <a:cs typeface="Arial" panose="020B0604020202020204" pitchFamily="34" charset="0"/>
                        </a:rPr>
                        <a:t>/</a:t>
                      </a:r>
                      <a:r>
                        <a:rPr lang="en-US" sz="1400" b="1" i="0" u="none" strike="noStrike" dirty="0">
                          <a:effectLst/>
                          <a:latin typeface="Arial" panose="020B0604020202020204" pitchFamily="34" charset="0"/>
                          <a:cs typeface="Arial" panose="020B0604020202020204" pitchFamily="34" charset="0"/>
                        </a:rPr>
                        <a:t>km</a:t>
                      </a:r>
                      <a:r>
                        <a:rPr lang="ru-RU" sz="1400" b="1" i="0" u="none" strike="noStrike" dirty="0">
                          <a:solidFill>
                            <a:schemeClr val="tx1"/>
                          </a:solidFill>
                          <a:effectLst/>
                          <a:latin typeface="Arial" panose="020B0604020202020204" pitchFamily="34" charset="0"/>
                          <a:cs typeface="Arial" panose="020B0604020202020204" pitchFamily="34" charset="0"/>
                        </a:rPr>
                        <a:t> </a:t>
                      </a: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400" b="1" i="0" u="none" strike="noStrike" dirty="0">
                          <a:solidFill>
                            <a:schemeClr val="tx1"/>
                          </a:solidFill>
                          <a:effectLst/>
                          <a:latin typeface="Arial" panose="020B0604020202020204" pitchFamily="34" charset="0"/>
                          <a:cs typeface="Arial" panose="020B0604020202020204" pitchFamily="34" charset="0"/>
                        </a:rPr>
                        <a:t>1</a:t>
                      </a:r>
                      <a:r>
                        <a:rPr lang="ru-RU" sz="1400" b="1" i="0" u="none" strike="noStrike" baseline="0" dirty="0">
                          <a:solidFill>
                            <a:schemeClr val="tx1"/>
                          </a:solidFill>
                          <a:effectLst/>
                          <a:latin typeface="Arial" panose="020B0604020202020204" pitchFamily="34" charset="0"/>
                          <a:cs typeface="Arial" panose="020B0604020202020204" pitchFamily="34" charset="0"/>
                        </a:rPr>
                        <a:t> 103</a:t>
                      </a:r>
                      <a:r>
                        <a:rPr lang="en-US" sz="1400" b="1" i="0" u="none" strike="noStrike" baseline="0" dirty="0">
                          <a:solidFill>
                            <a:schemeClr val="tx1"/>
                          </a:solidFill>
                          <a:effectLst/>
                          <a:latin typeface="Arial" panose="020B0604020202020204" pitchFamily="34" charset="0"/>
                          <a:cs typeface="Arial" panose="020B0604020202020204" pitchFamily="34" charset="0"/>
                        </a:rPr>
                        <a:t>,</a:t>
                      </a:r>
                      <a:r>
                        <a:rPr lang="ru-RU" sz="1400" b="1" i="0" u="none" strike="noStrike" baseline="0" dirty="0">
                          <a:solidFill>
                            <a:schemeClr val="tx1"/>
                          </a:solidFill>
                          <a:effectLst/>
                          <a:latin typeface="Arial" panose="020B0604020202020204" pitchFamily="34" charset="0"/>
                          <a:cs typeface="Arial" panose="020B0604020202020204" pitchFamily="34" charset="0"/>
                        </a:rPr>
                        <a:t>54</a:t>
                      </a:r>
                      <a:endParaRPr lang="ru-RU" sz="1400" b="1" i="0" u="none" strike="noStrike" dirty="0">
                        <a:solidFill>
                          <a:schemeClr val="tx1"/>
                        </a:solidFill>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21" name="Таблица 20"/>
          <p:cNvGraphicFramePr>
            <a:graphicFrameLocks noGrp="1"/>
          </p:cNvGraphicFramePr>
          <p:nvPr>
            <p:extLst>
              <p:ext uri="{D42A27DB-BD31-4B8C-83A1-F6EECF244321}">
                <p14:modId xmlns:p14="http://schemas.microsoft.com/office/powerpoint/2010/main" val="2021832446"/>
              </p:ext>
            </p:extLst>
          </p:nvPr>
        </p:nvGraphicFramePr>
        <p:xfrm>
          <a:off x="6094413" y="4718844"/>
          <a:ext cx="5223348" cy="1014412"/>
        </p:xfrm>
        <a:graphic>
          <a:graphicData uri="http://schemas.openxmlformats.org/drawingml/2006/table">
            <a:tbl>
              <a:tblPr/>
              <a:tblGrid>
                <a:gridCol w="3168352">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830860">
                  <a:extLst>
                    <a:ext uri="{9D8B030D-6E8A-4147-A177-3AD203B41FA5}">
                      <a16:colId xmlns:a16="http://schemas.microsoft.com/office/drawing/2014/main" val="20002"/>
                    </a:ext>
                  </a:extLst>
                </a:gridCol>
              </a:tblGrid>
              <a:tr h="253516">
                <a:tc>
                  <a:txBody>
                    <a:bodyPr/>
                    <a:lstStyle/>
                    <a:p>
                      <a:pPr algn="l" fontAlgn="b"/>
                      <a:r>
                        <a:rPr lang="ru-RU" sz="1400" b="1" i="0" u="none" strike="noStrike" dirty="0">
                          <a:effectLst/>
                          <a:latin typeface="Arial" panose="020B0604020202020204" pitchFamily="34" charset="0"/>
                          <a:cs typeface="Arial" panose="020B0604020202020204" pitchFamily="34" charset="0"/>
                        </a:rPr>
                        <a:t> </a:t>
                      </a:r>
                      <a:r>
                        <a:rPr lang="en-US" sz="1400" b="1" i="0" u="none" strike="noStrike" dirty="0">
                          <a:effectLst/>
                          <a:latin typeface="Arial" panose="020B0604020202020204" pitchFamily="34" charset="0"/>
                          <a:cs typeface="Arial" panose="020B0604020202020204" pitchFamily="34" charset="0"/>
                        </a:rPr>
                        <a:t>INCOME</a:t>
                      </a:r>
                      <a:endParaRPr lang="ru-RU" sz="1400" b="1" i="0" u="none" strike="noStrike" dirty="0">
                        <a:effectLst/>
                        <a:latin typeface="Arial" panose="020B0604020202020204" pitchFamily="34" charset="0"/>
                        <a:cs typeface="Arial" panose="020B0604020202020204" pitchFamily="34" charset="0"/>
                      </a:endParaRP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ru-RU" sz="1400" b="1" i="0" u="none" strike="noStrike" dirty="0">
                          <a:effectLst/>
                          <a:latin typeface="Arial" panose="020B0604020202020204" pitchFamily="34" charset="0"/>
                          <a:cs typeface="Arial" panose="020B0604020202020204" pitchFamily="34" charset="0"/>
                        </a:rPr>
                        <a:t> </a:t>
                      </a: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ctr" fontAlgn="b"/>
                      <a:r>
                        <a:rPr lang="ru-RU" sz="1400" b="1" i="0" u="none" strike="noStrike" dirty="0">
                          <a:effectLst/>
                          <a:latin typeface="Arial" panose="020B0604020202020204" pitchFamily="34" charset="0"/>
                          <a:cs typeface="Arial" panose="020B0604020202020204" pitchFamily="34" charset="0"/>
                        </a:rPr>
                        <a:t> </a:t>
                      </a:r>
                    </a:p>
                  </a:txBody>
                  <a:tcPr marL="9525" marR="9525" marT="94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10000"/>
                  </a:ext>
                </a:extLst>
              </a:tr>
              <a:tr h="25363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effectLst/>
                          <a:latin typeface="Arial" panose="020B0604020202020204" pitchFamily="34" charset="0"/>
                          <a:cs typeface="Arial" panose="020B0604020202020204" pitchFamily="34" charset="0"/>
                        </a:rPr>
                        <a:t> Export </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bln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tenge</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ru-RU" sz="1200" b="0" i="0" u="none" strike="noStrike" dirty="0">
                          <a:effectLst/>
                          <a:latin typeface="Arial" panose="020B0604020202020204" pitchFamily="34" charset="0"/>
                          <a:cs typeface="Arial" panose="020B0604020202020204" pitchFamily="34" charset="0"/>
                        </a:rPr>
                        <a:t>1 322</a:t>
                      </a: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363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200" b="0" i="0" u="none" strike="noStrike" dirty="0">
                          <a:effectLst/>
                          <a:latin typeface="Arial" panose="020B0604020202020204" pitchFamily="34" charset="0"/>
                          <a:cs typeface="Arial" panose="020B0604020202020204" pitchFamily="34" charset="0"/>
                        </a:rPr>
                        <a:t> </a:t>
                      </a:r>
                      <a:r>
                        <a:rPr lang="en-US" sz="1200" b="0" i="0" u="none" strike="noStrike" dirty="0">
                          <a:effectLst/>
                          <a:latin typeface="Arial" panose="020B0604020202020204" pitchFamily="34" charset="0"/>
                          <a:cs typeface="Arial" panose="020B0604020202020204" pitchFamily="34" charset="0"/>
                        </a:rPr>
                        <a:t>Internal market</a:t>
                      </a:r>
                      <a:endParaRPr lang="ru-RU" sz="1200" b="0" i="0" u="none" strike="noStrike" dirty="0">
                        <a:effectLst/>
                        <a:latin typeface="Arial" panose="020B0604020202020204" pitchFamily="34" charset="0"/>
                        <a:cs typeface="Arial" panose="020B0604020202020204" pitchFamily="34" charset="0"/>
                      </a:endParaRPr>
                    </a:p>
                  </a:txBody>
                  <a:tcPr marL="9524" marR="9524" marT="94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err="1">
                          <a:effectLst/>
                          <a:latin typeface="Arial" panose="020B0604020202020204" pitchFamily="34" charset="0"/>
                          <a:cs typeface="Arial" panose="020B0604020202020204" pitchFamily="34" charset="0"/>
                        </a:rPr>
                        <a:t>bln</a:t>
                      </a:r>
                      <a:r>
                        <a:rPr lang="ru-RU" sz="1200" b="0" i="0" u="none" strike="noStrike" dirty="0">
                          <a:effectLst/>
                          <a:latin typeface="Arial" panose="020B0604020202020204" pitchFamily="34" charset="0"/>
                          <a:cs typeface="Arial" panose="020B0604020202020204" pitchFamily="34" charset="0"/>
                        </a:rPr>
                        <a:t>.</a:t>
                      </a:r>
                      <a:r>
                        <a:rPr lang="en-US" sz="1200" b="0" i="0" u="none" strike="noStrike" dirty="0">
                          <a:effectLst/>
                          <a:latin typeface="Arial" panose="020B0604020202020204" pitchFamily="34" charset="0"/>
                          <a:cs typeface="Arial" panose="020B0604020202020204" pitchFamily="34" charset="0"/>
                        </a:rPr>
                        <a:t>tenge</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200" b="0" i="0" u="none" strike="noStrike" dirty="0">
                          <a:effectLst/>
                          <a:latin typeface="Arial" panose="020B0604020202020204" pitchFamily="34" charset="0"/>
                          <a:cs typeface="Arial" panose="020B0604020202020204" pitchFamily="34" charset="0"/>
                        </a:rPr>
                        <a:t>5</a:t>
                      </a:r>
                      <a:r>
                        <a:rPr lang="kk-KZ" sz="1200" b="0" i="0" u="none" strike="noStrike" baseline="0" dirty="0">
                          <a:effectLst/>
                          <a:latin typeface="Arial" panose="020B0604020202020204" pitchFamily="34" charset="0"/>
                          <a:cs typeface="Arial" panose="020B0604020202020204" pitchFamily="34" charset="0"/>
                        </a:rPr>
                        <a:t> 202</a:t>
                      </a:r>
                      <a:endParaRPr lang="ru-RU" sz="1200" b="0"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3632">
                <a:tc>
                  <a:txBody>
                    <a:bodyPr/>
                    <a:lstStyle/>
                    <a:p>
                      <a:pPr algn="l" fontAlgn="ctr"/>
                      <a:r>
                        <a:rPr lang="ru-RU" sz="1600" b="1" i="0" u="none" strike="noStrike" dirty="0">
                          <a:effectLst/>
                          <a:latin typeface="Arial" panose="020B0604020202020204" pitchFamily="34" charset="0"/>
                          <a:cs typeface="Arial" panose="020B0604020202020204" pitchFamily="34" charset="0"/>
                        </a:rPr>
                        <a:t> </a:t>
                      </a:r>
                      <a:r>
                        <a:rPr lang="en-US" sz="1600" b="1" i="0" u="none" strike="noStrike" dirty="0">
                          <a:effectLst/>
                          <a:latin typeface="Arial" panose="020B0604020202020204" pitchFamily="34" charset="0"/>
                          <a:cs typeface="Arial" panose="020B0604020202020204" pitchFamily="34" charset="0"/>
                        </a:rPr>
                        <a:t>TOTAL INCOME</a:t>
                      </a:r>
                      <a:endParaRPr lang="ru-RU" sz="1600" b="1"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600" b="1" i="0" u="none" strike="noStrike" dirty="0">
                          <a:effectLst/>
                          <a:latin typeface="Arial" panose="020B0604020202020204" pitchFamily="34" charset="0"/>
                          <a:cs typeface="Arial" panose="020B0604020202020204" pitchFamily="34" charset="0"/>
                        </a:rPr>
                        <a:t> </a:t>
                      </a:r>
                      <a:r>
                        <a:rPr lang="en-US" sz="1600" b="1" i="0" u="none" strike="noStrike" dirty="0" err="1">
                          <a:effectLst/>
                          <a:latin typeface="Arial" panose="020B0604020202020204" pitchFamily="34" charset="0"/>
                          <a:cs typeface="Arial" panose="020B0604020202020204" pitchFamily="34" charset="0"/>
                        </a:rPr>
                        <a:t>bln</a:t>
                      </a:r>
                      <a:r>
                        <a:rPr lang="ru-RU" sz="1600" b="1" i="0" u="none" strike="noStrike" dirty="0">
                          <a:effectLst/>
                          <a:latin typeface="Arial" panose="020B0604020202020204" pitchFamily="34" charset="0"/>
                          <a:cs typeface="Arial" panose="020B0604020202020204" pitchFamily="34" charset="0"/>
                        </a:rPr>
                        <a:t>.</a:t>
                      </a:r>
                      <a:r>
                        <a:rPr lang="en-US" sz="1600" b="1" i="0" u="none" strike="noStrike" dirty="0">
                          <a:effectLst/>
                          <a:latin typeface="Arial" panose="020B0604020202020204" pitchFamily="34" charset="0"/>
                          <a:cs typeface="Arial" panose="020B0604020202020204" pitchFamily="34" charset="0"/>
                        </a:rPr>
                        <a:t>tenge</a:t>
                      </a:r>
                      <a:endParaRPr lang="ru-RU" sz="1600" b="1" i="0" u="none" strike="noStrike" dirty="0">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sz="1400" b="1" i="0" u="none" strike="noStrike" dirty="0">
                          <a:solidFill>
                            <a:schemeClr val="tx1"/>
                          </a:solidFill>
                          <a:effectLst/>
                          <a:latin typeface="Arial" panose="020B0604020202020204" pitchFamily="34" charset="0"/>
                          <a:cs typeface="Arial" panose="020B0604020202020204" pitchFamily="34" charset="0"/>
                        </a:rPr>
                        <a:t>6</a:t>
                      </a:r>
                      <a:r>
                        <a:rPr lang="ru-RU" sz="1400" b="1" i="0" u="none" strike="noStrike" baseline="0" dirty="0">
                          <a:solidFill>
                            <a:schemeClr val="tx1"/>
                          </a:solidFill>
                          <a:effectLst/>
                          <a:latin typeface="Arial" panose="020B0604020202020204" pitchFamily="34" charset="0"/>
                          <a:cs typeface="Arial" panose="020B0604020202020204" pitchFamily="34" charset="0"/>
                        </a:rPr>
                        <a:t> 524</a:t>
                      </a:r>
                      <a:endParaRPr lang="ru-RU" sz="1400" b="1" i="0" u="none" strike="noStrike" dirty="0">
                        <a:solidFill>
                          <a:schemeClr val="tx1"/>
                        </a:solidFill>
                        <a:effectLst/>
                        <a:latin typeface="Arial" panose="020B0604020202020204" pitchFamily="34" charset="0"/>
                        <a:cs typeface="Arial" panose="020B0604020202020204" pitchFamily="34" charset="0"/>
                      </a:endParaRPr>
                    </a:p>
                  </a:txBody>
                  <a:tcPr marL="9525" marR="9525" marT="94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315611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Номер слайда 3">
            <a:extLst>
              <a:ext uri="{FF2B5EF4-FFF2-40B4-BE49-F238E27FC236}">
                <a16:creationId xmlns:a16="http://schemas.microsoft.com/office/drawing/2014/main" id="{D25C1109-39DA-4CCC-9B98-5B3D4BD644B4}"/>
              </a:ext>
            </a:extLst>
          </p:cNvPr>
          <p:cNvSpPr>
            <a:spLocks noGrp="1"/>
          </p:cNvSpPr>
          <p:nvPr>
            <p:ph type="sldNum" sz="quarter" idx="12"/>
          </p:nvPr>
        </p:nvSpPr>
        <p:spPr>
          <a:xfrm>
            <a:off x="11424592" y="6448251"/>
            <a:ext cx="477364" cy="365125"/>
          </a:xfrm>
        </p:spPr>
        <p:txBody>
          <a:bodyPr/>
          <a:lstStyle/>
          <a:p>
            <a:pPr>
              <a:defRPr/>
            </a:pPr>
            <a:fld id="{B57C20F8-7C9C-4714-B244-953D781C802E}" type="slidenum">
              <a:rPr lang="ru-RU" smtClean="0"/>
              <a:pPr>
                <a:defRPr/>
              </a:pPr>
              <a:t>9</a:t>
            </a:fld>
            <a:endParaRPr lang="ru-RU" dirty="0"/>
          </a:p>
        </p:txBody>
      </p:sp>
      <p:pic>
        <p:nvPicPr>
          <p:cNvPr id="25" name="Picture 6">
            <a:extLst>
              <a:ext uri="{FF2B5EF4-FFF2-40B4-BE49-F238E27FC236}">
                <a16:creationId xmlns:a16="http://schemas.microsoft.com/office/drawing/2014/main" id="{2238E54B-C50C-4C7F-804D-C74A772E941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88826" cy="908720"/>
          </a:xfrm>
          <a:prstGeom prst="rect">
            <a:avLst/>
          </a:prstGeom>
          <a:noFill/>
          <a:extLst>
            <a:ext uri="{909E8E84-426E-40DD-AFC4-6F175D3DCCD1}">
              <a14:hiddenFill xmlns:a14="http://schemas.microsoft.com/office/drawing/2010/main">
                <a:solidFill>
                  <a:srgbClr val="FFFFFF"/>
                </a:solidFill>
              </a14:hiddenFill>
            </a:ext>
          </a:extLst>
        </p:spPr>
      </p:pic>
      <p:pic>
        <p:nvPicPr>
          <p:cNvPr id="26" name="Рисунок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9376" y="262189"/>
            <a:ext cx="1656184" cy="392118"/>
          </a:xfrm>
          <a:prstGeom prst="rect">
            <a:avLst/>
          </a:prstGeom>
        </p:spPr>
      </p:pic>
      <p:sp>
        <p:nvSpPr>
          <p:cNvPr id="29" name="TextBox 28">
            <a:extLst>
              <a:ext uri="{FF2B5EF4-FFF2-40B4-BE49-F238E27FC236}">
                <a16:creationId xmlns:a16="http://schemas.microsoft.com/office/drawing/2014/main" id="{08C34216-4E93-440F-9936-131A3C5F14DC}"/>
              </a:ext>
            </a:extLst>
          </p:cNvPr>
          <p:cNvSpPr txBox="1"/>
          <p:nvPr/>
        </p:nvSpPr>
        <p:spPr>
          <a:xfrm>
            <a:off x="2118547" y="269694"/>
            <a:ext cx="7992888" cy="369332"/>
          </a:xfrm>
          <a:prstGeom prst="rect">
            <a:avLst/>
          </a:prstGeom>
          <a:noFill/>
        </p:spPr>
        <p:txBody>
          <a:bodyPr wrap="square" rtlCol="0">
            <a:spAutoFit/>
          </a:bodyPr>
          <a:lstStyle/>
          <a:p>
            <a:pPr algn="ctr"/>
            <a:r>
              <a:rPr lang="en-US" b="1" spc="120" dirty="0">
                <a:solidFill>
                  <a:srgbClr val="374579"/>
                </a:solidFill>
                <a:latin typeface="Arial" panose="020B0604020202020204" pitchFamily="34" charset="0"/>
                <a:cs typeface="Arial" panose="020B0604020202020204" pitchFamily="34" charset="0"/>
              </a:rPr>
              <a:t>Working with consumers</a:t>
            </a:r>
            <a:endParaRPr lang="ru-RU" b="1" spc="120" dirty="0">
              <a:solidFill>
                <a:srgbClr val="374579"/>
              </a:solidFill>
              <a:latin typeface="Arial" panose="020B0604020202020204" pitchFamily="34" charset="0"/>
              <a:cs typeface="Arial" panose="020B0604020202020204" pitchFamily="34" charset="0"/>
            </a:endParaRPr>
          </a:p>
        </p:txBody>
      </p:sp>
      <p:sp>
        <p:nvSpPr>
          <p:cNvPr id="17" name="Rectangle 3"/>
          <p:cNvSpPr txBox="1">
            <a:spLocks noChangeArrowheads="1"/>
          </p:cNvSpPr>
          <p:nvPr/>
        </p:nvSpPr>
        <p:spPr>
          <a:xfrm>
            <a:off x="323850" y="874712"/>
            <a:ext cx="11244758" cy="370641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indent="0" algn="ctr">
              <a:spcBef>
                <a:spcPts val="0"/>
              </a:spcBef>
              <a:buFontTx/>
              <a:buNone/>
              <a:defRPr/>
            </a:pPr>
            <a:endParaRPr lang="ru-RU" altLang="ru-RU" sz="1600" dirty="0">
              <a:latin typeface="Arial" panose="020B0604020202020204" pitchFamily="34" charset="0"/>
              <a:cs typeface="Arial" panose="020B0604020202020204" pitchFamily="34" charset="0"/>
            </a:endParaRPr>
          </a:p>
          <a:p>
            <a:pPr indent="0" algn="just">
              <a:lnSpc>
                <a:spcPct val="80000"/>
              </a:lnSpc>
              <a:buNone/>
              <a:defRPr/>
            </a:pPr>
            <a:r>
              <a:rPr lang="en-US" altLang="ru-RU" sz="1600" dirty="0">
                <a:latin typeface="Arial" panose="020B0604020202020204" pitchFamily="34" charset="0"/>
                <a:cs typeface="Arial" panose="020B0604020202020204" pitchFamily="34" charset="0"/>
              </a:rPr>
              <a:t>The main work with consumers of regulated services is to provide shippers with an equal opportunity to transport oil through </a:t>
            </a:r>
            <a:r>
              <a:rPr lang="en-US" altLang="ru-RU" sz="1600" dirty="0" err="1">
                <a:latin typeface="Arial" panose="020B0604020202020204" pitchFamily="34" charset="0"/>
                <a:cs typeface="Arial" panose="020B0604020202020204" pitchFamily="34" charset="0"/>
              </a:rPr>
              <a:t>Kenkiyak</a:t>
            </a:r>
            <a:r>
              <a:rPr lang="en-US" altLang="ru-RU" sz="1600" dirty="0">
                <a:latin typeface="Arial" panose="020B0604020202020204" pitchFamily="34" charset="0"/>
                <a:cs typeface="Arial" panose="020B0604020202020204" pitchFamily="34" charset="0"/>
              </a:rPr>
              <a:t>-Atyrau trunk oil pipeline, in accordance with the concluded agreements.</a:t>
            </a:r>
            <a:endParaRPr lang="ru-RU" altLang="ru-RU" sz="1600" dirty="0">
              <a:latin typeface="Arial" panose="020B0604020202020204" pitchFamily="34" charset="0"/>
              <a:cs typeface="Arial" panose="020B0604020202020204" pitchFamily="34" charset="0"/>
            </a:endParaRPr>
          </a:p>
          <a:p>
            <a:pPr indent="0" algn="just">
              <a:lnSpc>
                <a:spcPct val="80000"/>
              </a:lnSpc>
              <a:buNone/>
              <a:defRPr/>
            </a:pPr>
            <a:endParaRPr lang="en-US" altLang="ru-RU" sz="1600" b="1" dirty="0">
              <a:latin typeface="Arial" panose="020B0604020202020204" pitchFamily="34" charset="0"/>
              <a:cs typeface="Arial" panose="020B0604020202020204" pitchFamily="34" charset="0"/>
            </a:endParaRPr>
          </a:p>
          <a:p>
            <a:pPr indent="0" algn="just">
              <a:lnSpc>
                <a:spcPct val="80000"/>
              </a:lnSpc>
              <a:buNone/>
              <a:defRPr/>
            </a:pPr>
            <a:r>
              <a:rPr lang="en-US" altLang="ru-RU" sz="1600" b="1" dirty="0">
                <a:latin typeface="Arial" panose="020B0604020202020204" pitchFamily="34" charset="0"/>
                <a:cs typeface="Arial" panose="020B0604020202020204" pitchFamily="34" charset="0"/>
              </a:rPr>
              <a:t>The quality of the services provided is ensured </a:t>
            </a:r>
            <a:r>
              <a:rPr lang="ru-RU" altLang="ru-RU" sz="1600" b="1" dirty="0">
                <a:latin typeface="Arial" panose="020B0604020202020204" pitchFamily="34" charset="0"/>
                <a:cs typeface="Arial" panose="020B0604020202020204" pitchFamily="34" charset="0"/>
              </a:rPr>
              <a:t>:</a:t>
            </a:r>
          </a:p>
          <a:p>
            <a:pPr marL="623888" algn="just">
              <a:lnSpc>
                <a:spcPct val="80000"/>
              </a:lnSpc>
              <a:defRPr/>
            </a:pPr>
            <a:endParaRPr lang="ru-RU" altLang="ru-RU" sz="1600" dirty="0">
              <a:latin typeface="Arial" panose="020B0604020202020204" pitchFamily="34" charset="0"/>
              <a:cs typeface="Arial" panose="020B0604020202020204" pitchFamily="34" charset="0"/>
            </a:endParaRPr>
          </a:p>
          <a:p>
            <a:pPr marL="644525" indent="-285750" algn="just">
              <a:lnSpc>
                <a:spcPct val="80000"/>
              </a:lnSpc>
              <a:defRPr/>
            </a:pPr>
            <a:r>
              <a:rPr lang="en-US" altLang="ru-RU" sz="1600" dirty="0">
                <a:latin typeface="Arial" panose="020B0604020202020204" pitchFamily="34" charset="0"/>
                <a:cs typeface="Arial" panose="020B0604020202020204" pitchFamily="34" charset="0"/>
              </a:rPr>
              <a:t>using modern methods in the work of measuring the amount of oil (OMS is a mass method, i.e. keeping records of oil by mass, not by volume);</a:t>
            </a:r>
          </a:p>
          <a:p>
            <a:pPr marL="644525" indent="-285750" algn="just">
              <a:lnSpc>
                <a:spcPct val="80000"/>
              </a:lnSpc>
              <a:buFont typeface="Arial" panose="020B0604020202020204" pitchFamily="34" charset="0"/>
              <a:buChar char="•"/>
              <a:defRPr/>
            </a:pPr>
            <a:endParaRPr lang="en-US" altLang="ru-RU" sz="16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600" dirty="0">
                <a:latin typeface="Arial" panose="020B0604020202020204" pitchFamily="34" charset="0"/>
                <a:cs typeface="Arial" panose="020B0604020202020204" pitchFamily="34" charset="0"/>
              </a:rPr>
              <a:t>non-departmental security of the trunk oil pipeline facilities;</a:t>
            </a:r>
          </a:p>
          <a:p>
            <a:pPr marL="644525" indent="-285750" algn="just">
              <a:lnSpc>
                <a:spcPct val="80000"/>
              </a:lnSpc>
              <a:buFont typeface="Arial" panose="020B0604020202020204" pitchFamily="34" charset="0"/>
              <a:buChar char="•"/>
              <a:defRPr/>
            </a:pPr>
            <a:endParaRPr lang="en-US" altLang="ru-RU" sz="16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600" dirty="0">
                <a:latin typeface="Arial" panose="020B0604020202020204" pitchFamily="34" charset="0"/>
                <a:cs typeface="Arial" panose="020B0604020202020204" pitchFamily="34" charset="0"/>
              </a:rPr>
              <a:t>operational control over the operation of the oil pipeline (SCADA system, </a:t>
            </a:r>
            <a:r>
              <a:rPr lang="en-US" sz="1600" dirty="0">
                <a:latin typeface="Arial" panose="020B0604020202020204" pitchFamily="34" charset="0"/>
                <a:cs typeface="Arial" panose="020B0604020202020204" pitchFamily="34" charset="0"/>
              </a:rPr>
              <a:t>S&amp;PAS</a:t>
            </a:r>
            <a:r>
              <a:rPr lang="en-US" altLang="ru-RU" sz="1600" dirty="0">
                <a:latin typeface="Arial" panose="020B0604020202020204" pitchFamily="34" charset="0"/>
                <a:cs typeface="Arial" panose="020B0604020202020204" pitchFamily="34" charset="0"/>
              </a:rPr>
              <a:t>);</a:t>
            </a:r>
          </a:p>
          <a:p>
            <a:pPr marL="644525" indent="-285750" algn="just">
              <a:lnSpc>
                <a:spcPct val="80000"/>
              </a:lnSpc>
              <a:buFont typeface="Arial" panose="020B0604020202020204" pitchFamily="34" charset="0"/>
              <a:buChar char="•"/>
              <a:defRPr/>
            </a:pPr>
            <a:endParaRPr lang="en-US" altLang="ru-RU" sz="1600" dirty="0">
              <a:latin typeface="Arial" panose="020B0604020202020204" pitchFamily="34" charset="0"/>
              <a:cs typeface="Arial" panose="020B0604020202020204" pitchFamily="34" charset="0"/>
            </a:endParaRPr>
          </a:p>
          <a:p>
            <a:pPr marL="644525" indent="-285750" algn="just">
              <a:lnSpc>
                <a:spcPct val="80000"/>
              </a:lnSpc>
              <a:buFont typeface="Arial" panose="020B0604020202020204" pitchFamily="34" charset="0"/>
              <a:buChar char="•"/>
              <a:defRPr/>
            </a:pPr>
            <a:r>
              <a:rPr lang="en-US" altLang="ru-RU" sz="1600" dirty="0">
                <a:latin typeface="Arial" panose="020B0604020202020204" pitchFamily="34" charset="0"/>
                <a:cs typeface="Arial" panose="020B0604020202020204" pitchFamily="34" charset="0"/>
              </a:rPr>
              <a:t>periodic diagnostics of the trunk oil pipeline facilities, which makes it possible to determine the spatial position of the pipeline with reference to the coordinates of the detected defects with an accuracy of 0.5 meters.</a:t>
            </a:r>
          </a:p>
          <a:p>
            <a:pPr marL="0" indent="342900" algn="just">
              <a:spcBef>
                <a:spcPts val="0"/>
              </a:spcBef>
              <a:buFontTx/>
              <a:buNone/>
              <a:defRPr/>
            </a:pPr>
            <a:endParaRPr lang="en-US" altLang="ru-RU" sz="1600" dirty="0">
              <a:latin typeface="Arial" panose="020B0604020202020204" pitchFamily="34" charset="0"/>
              <a:cs typeface="Arial" panose="020B0604020202020204" pitchFamily="34" charset="0"/>
            </a:endParaRPr>
          </a:p>
          <a:p>
            <a:pPr marL="0" indent="342900" algn="just">
              <a:spcBef>
                <a:spcPts val="0"/>
              </a:spcBef>
              <a:buNone/>
              <a:defRPr/>
            </a:pPr>
            <a:endParaRPr lang="ru-RU" altLang="ru-R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7552655"/>
      </p:ext>
    </p:extLst>
  </p:cSld>
  <p:clrMapOvr>
    <a:masterClrMapping/>
  </p:clrMapOvr>
</p:sld>
</file>

<file path=ppt/theme/theme1.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31870</TotalTime>
  <Words>1454</Words>
  <Application>Microsoft Office PowerPoint</Application>
  <PresentationFormat>Широкоэкранный</PresentationFormat>
  <Paragraphs>191</Paragraphs>
  <Slides>11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PT Sans</vt:lpstr>
      <vt:lpstr>Times New Roman</vt:lpstr>
      <vt:lpstr>1_Тема Office</vt:lpstr>
      <vt:lpstr>REPORT FOR THE 1st HALF OF THE YEAR 2023 ON THE OPERATIONS OF MUNAITAS NWPC LLP FOR THE PROVISION OF REGULATED SERVICES</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ОТЧЕТ (II-ЧАСТЬ)  по итогам деятельности ДЗО АО «КазМунайГаз-ПМ» (ТОО «АНПЗ», ТОО «ПНХЗ», ТОО «ПКОП», ТОО «ҚазМұнайГаз Өнімдері», АО «KPI», ТОО «СП Caspi Bitum», ТОО «ПХСНГ», ТОО «КМГ-Аэро») за истекший отчетный период квартал/год и задачи на следующий квартал/год, статус реализации действующих программ</dc:title>
  <dc:creator>Askar Nurseitov [Аскар Нурсеитов]</dc:creator>
  <cp:lastModifiedBy>Алиса Далабаева</cp:lastModifiedBy>
  <cp:revision>2554</cp:revision>
  <cp:lastPrinted>2023-07-20T06:38:44Z</cp:lastPrinted>
  <dcterms:created xsi:type="dcterms:W3CDTF">2015-03-04T12:29:32Z</dcterms:created>
  <dcterms:modified xsi:type="dcterms:W3CDTF">2025-03-20T04:33:17Z</dcterms:modified>
</cp:coreProperties>
</file>