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08" r:id="rId2"/>
    <p:sldId id="622" r:id="rId3"/>
    <p:sldId id="666" r:id="rId4"/>
    <p:sldId id="625" r:id="rId5"/>
    <p:sldId id="668" r:id="rId6"/>
    <p:sldId id="627" r:id="rId7"/>
    <p:sldId id="671" r:id="rId8"/>
    <p:sldId id="670" r:id="rId9"/>
    <p:sldId id="672" r:id="rId10"/>
    <p:sldId id="676" r:id="rId11"/>
    <p:sldId id="675" r:id="rId12"/>
    <p:sldId id="674" r:id="rId13"/>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7469" userDrawn="1">
          <p15:clr>
            <a:srgbClr val="A4A3A4"/>
          </p15:clr>
        </p15:guide>
        <p15:guide id="3" orient="horz" pos="4292" userDrawn="1">
          <p15:clr>
            <a:srgbClr val="A4A3A4"/>
          </p15:clr>
        </p15:guide>
        <p15:guide id="4" orient="horz" pos="4320" userDrawn="1">
          <p15:clr>
            <a:srgbClr val="A4A3A4"/>
          </p15:clr>
        </p15:guide>
        <p15:guide id="5" pos="7679" userDrawn="1">
          <p15:clr>
            <a:srgbClr val="A4A3A4"/>
          </p15:clr>
        </p15:guide>
        <p15:guide id="7" orient="horz" pos="3884" userDrawn="1">
          <p15:clr>
            <a:srgbClr val="A4A3A4"/>
          </p15:clr>
        </p15:guide>
        <p15:guide id="9" pos="3780" userDrawn="1">
          <p15:clr>
            <a:srgbClr val="A4A3A4"/>
          </p15:clr>
        </p15:guide>
        <p15:guide id="11" orient="horz" pos="4247" userDrawn="1">
          <p15:clr>
            <a:srgbClr val="A4A3A4"/>
          </p15:clr>
        </p15:guide>
        <p15:guide id="12" pos="3840" userDrawn="1">
          <p15:clr>
            <a:srgbClr val="A4A3A4"/>
          </p15:clr>
        </p15:guide>
        <p15:guide id="13" orient="horz" pos="2568" userDrawn="1">
          <p15:clr>
            <a:srgbClr val="A4A3A4"/>
          </p15:clr>
        </p15:guide>
        <p15:guide id="15" orient="horz" pos="2341" userDrawn="1">
          <p15:clr>
            <a:srgbClr val="A4A3A4"/>
          </p15:clr>
        </p15:guide>
        <p15:guide id="16" orient="horz" pos="1026" userDrawn="1">
          <p15:clr>
            <a:srgbClr val="A4A3A4"/>
          </p15:clr>
        </p15:guide>
        <p15:guide id="17" orient="horz" pos="4156" userDrawn="1">
          <p15:clr>
            <a:srgbClr val="A4A3A4"/>
          </p15:clr>
        </p15:guide>
        <p15:guide id="18" orient="horz" pos="293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dzhveladze" initials="A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279"/>
    <a:srgbClr val="373D81"/>
    <a:srgbClr val="A69477"/>
    <a:srgbClr val="B7A68A"/>
    <a:srgbClr val="B7A6BD"/>
    <a:srgbClr val="008000"/>
    <a:srgbClr val="006600"/>
    <a:srgbClr val="FFFFCC"/>
    <a:srgbClr val="043562"/>
    <a:srgbClr val="042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86432" autoAdjust="0"/>
  </p:normalViewPr>
  <p:slideViewPr>
    <p:cSldViewPr>
      <p:cViewPr varScale="1">
        <p:scale>
          <a:sx n="65" d="100"/>
          <a:sy n="65" d="100"/>
        </p:scale>
        <p:origin x="90" y="1296"/>
      </p:cViewPr>
      <p:guideLst>
        <p:guide orient="horz" pos="754"/>
        <p:guide pos="7469"/>
        <p:guide orient="horz" pos="4292"/>
        <p:guide orient="horz" pos="4320"/>
        <p:guide pos="7679"/>
        <p:guide orient="horz" pos="3884"/>
        <p:guide pos="3780"/>
        <p:guide orient="horz" pos="4247"/>
        <p:guide pos="3840"/>
        <p:guide orient="horz" pos="2568"/>
        <p:guide orient="horz" pos="2341"/>
        <p:guide orient="horz" pos="1026"/>
        <p:guide orient="horz" pos="4156"/>
        <p:guide orient="horz" pos="29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3" d="100"/>
          <a:sy n="93" d="100"/>
        </p:scale>
        <p:origin x="-3744" y="-120"/>
      </p:cViewPr>
      <p:guideLst>
        <p:guide orient="horz" pos="3107"/>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3"/>
            <a:ext cx="2919565" cy="493790"/>
          </a:xfrm>
          <a:prstGeom prst="rect">
            <a:avLst/>
          </a:prstGeom>
        </p:spPr>
        <p:txBody>
          <a:bodyPr vert="horz" lIns="90739" tIns="45370" rIns="90739" bIns="45370" rtlCol="0"/>
          <a:lstStyle>
            <a:lvl1pPr algn="l">
              <a:defRPr sz="1200"/>
            </a:lvl1pPr>
          </a:lstStyle>
          <a:p>
            <a:endParaRPr lang="ru-RU"/>
          </a:p>
        </p:txBody>
      </p:sp>
      <p:sp>
        <p:nvSpPr>
          <p:cNvPr id="3" name="Дата 2"/>
          <p:cNvSpPr>
            <a:spLocks noGrp="1"/>
          </p:cNvSpPr>
          <p:nvPr>
            <p:ph type="dt" sz="quarter" idx="1"/>
          </p:nvPr>
        </p:nvSpPr>
        <p:spPr>
          <a:xfrm>
            <a:off x="3814627" y="3"/>
            <a:ext cx="2919565" cy="493790"/>
          </a:xfrm>
          <a:prstGeom prst="rect">
            <a:avLst/>
          </a:prstGeom>
        </p:spPr>
        <p:txBody>
          <a:bodyPr vert="horz" lIns="90739" tIns="45370" rIns="90739" bIns="45370" rtlCol="0"/>
          <a:lstStyle>
            <a:lvl1pPr algn="r">
              <a:defRPr sz="1200"/>
            </a:lvl1pPr>
          </a:lstStyle>
          <a:p>
            <a:fld id="{186D6F55-A11F-4DDC-9D20-EEA9A283C8C7}" type="datetimeFigureOut">
              <a:rPr lang="ru-RU" smtClean="0"/>
              <a:t>19.03.2025</a:t>
            </a:fld>
            <a:endParaRPr lang="ru-RU"/>
          </a:p>
        </p:txBody>
      </p:sp>
      <p:sp>
        <p:nvSpPr>
          <p:cNvPr id="4" name="Нижний колонтитул 3"/>
          <p:cNvSpPr>
            <a:spLocks noGrp="1"/>
          </p:cNvSpPr>
          <p:nvPr>
            <p:ph type="ftr" sz="quarter" idx="2"/>
          </p:nvPr>
        </p:nvSpPr>
        <p:spPr>
          <a:xfrm>
            <a:off x="1" y="9370950"/>
            <a:ext cx="2919565" cy="493790"/>
          </a:xfrm>
          <a:prstGeom prst="rect">
            <a:avLst/>
          </a:prstGeom>
        </p:spPr>
        <p:txBody>
          <a:bodyPr vert="horz" lIns="90739" tIns="45370" rIns="90739" bIns="45370" rtlCol="0" anchor="b"/>
          <a:lstStyle>
            <a:lvl1pPr algn="l">
              <a:defRPr sz="1200"/>
            </a:lvl1pPr>
          </a:lstStyle>
          <a:p>
            <a:endParaRPr lang="ru-RU"/>
          </a:p>
        </p:txBody>
      </p:sp>
      <p:sp>
        <p:nvSpPr>
          <p:cNvPr id="5" name="Номер слайда 4"/>
          <p:cNvSpPr>
            <a:spLocks noGrp="1"/>
          </p:cNvSpPr>
          <p:nvPr>
            <p:ph type="sldNum" sz="quarter" idx="3"/>
          </p:nvPr>
        </p:nvSpPr>
        <p:spPr>
          <a:xfrm>
            <a:off x="3814627" y="9370950"/>
            <a:ext cx="2919565" cy="493790"/>
          </a:xfrm>
          <a:prstGeom prst="rect">
            <a:avLst/>
          </a:prstGeom>
        </p:spPr>
        <p:txBody>
          <a:bodyPr vert="horz" lIns="90739" tIns="45370" rIns="90739" bIns="45370" rtlCol="0" anchor="b"/>
          <a:lstStyle>
            <a:lvl1pPr algn="r">
              <a:defRPr sz="1200"/>
            </a:lvl1pPr>
          </a:lstStyle>
          <a:p>
            <a:fld id="{2605430A-D751-4BB0-8CE8-FD9303CA569A}" type="slidenum">
              <a:rPr lang="ru-RU" smtClean="0"/>
              <a:t>‹#›</a:t>
            </a:fld>
            <a:endParaRPr lang="ru-RU"/>
          </a:p>
        </p:txBody>
      </p:sp>
    </p:spTree>
    <p:extLst>
      <p:ext uri="{BB962C8B-B14F-4D97-AF65-F5344CB8AC3E}">
        <p14:creationId xmlns:p14="http://schemas.microsoft.com/office/powerpoint/2010/main" val="1229810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1" cy="493316"/>
          </a:xfrm>
          <a:prstGeom prst="rect">
            <a:avLst/>
          </a:prstGeom>
        </p:spPr>
        <p:txBody>
          <a:bodyPr vert="horz" lIns="90175" tIns="45088" rIns="90175" bIns="45088" rtlCol="0"/>
          <a:lstStyle>
            <a:lvl1pPr algn="l">
              <a:defRPr sz="1200"/>
            </a:lvl1pPr>
          </a:lstStyle>
          <a:p>
            <a:endParaRPr lang="ru-RU"/>
          </a:p>
        </p:txBody>
      </p:sp>
      <p:sp>
        <p:nvSpPr>
          <p:cNvPr id="3" name="Дата 2"/>
          <p:cNvSpPr>
            <a:spLocks noGrp="1"/>
          </p:cNvSpPr>
          <p:nvPr>
            <p:ph type="dt" idx="1"/>
          </p:nvPr>
        </p:nvSpPr>
        <p:spPr>
          <a:xfrm>
            <a:off x="3815379" y="2"/>
            <a:ext cx="2918831" cy="493316"/>
          </a:xfrm>
          <a:prstGeom prst="rect">
            <a:avLst/>
          </a:prstGeom>
        </p:spPr>
        <p:txBody>
          <a:bodyPr vert="horz" lIns="90175" tIns="45088" rIns="90175" bIns="45088" rtlCol="0"/>
          <a:lstStyle>
            <a:lvl1pPr algn="r">
              <a:defRPr sz="1200"/>
            </a:lvl1pPr>
          </a:lstStyle>
          <a:p>
            <a:fld id="{D68D9B8D-DF36-499C-8990-550C33EE2CD4}" type="datetimeFigureOut">
              <a:rPr lang="ru-RU" smtClean="0"/>
              <a:pPr/>
              <a:t>19.03.2025</a:t>
            </a:fld>
            <a:endParaRPr lang="ru-RU"/>
          </a:p>
        </p:txBody>
      </p:sp>
      <p:sp>
        <p:nvSpPr>
          <p:cNvPr id="4" name="Образ слайда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175" tIns="45088" rIns="90175" bIns="45088"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0175" tIns="45088" rIns="90175" bIns="4508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7"/>
            <a:ext cx="2918831" cy="493316"/>
          </a:xfrm>
          <a:prstGeom prst="rect">
            <a:avLst/>
          </a:prstGeom>
        </p:spPr>
        <p:txBody>
          <a:bodyPr vert="horz" lIns="90175" tIns="45088" rIns="90175" bIns="45088" rtlCol="0" anchor="b"/>
          <a:lstStyle>
            <a:lvl1pPr algn="l">
              <a:defRPr sz="1200"/>
            </a:lvl1pPr>
          </a:lstStyle>
          <a:p>
            <a:endParaRPr lang="ru-RU"/>
          </a:p>
        </p:txBody>
      </p:sp>
      <p:sp>
        <p:nvSpPr>
          <p:cNvPr id="7" name="Номер слайда 6"/>
          <p:cNvSpPr>
            <a:spLocks noGrp="1"/>
          </p:cNvSpPr>
          <p:nvPr>
            <p:ph type="sldNum" sz="quarter" idx="5"/>
          </p:nvPr>
        </p:nvSpPr>
        <p:spPr>
          <a:xfrm>
            <a:off x="3815379" y="9371287"/>
            <a:ext cx="2918831" cy="493316"/>
          </a:xfrm>
          <a:prstGeom prst="rect">
            <a:avLst/>
          </a:prstGeom>
        </p:spPr>
        <p:txBody>
          <a:bodyPr vert="horz" lIns="90175" tIns="45088" rIns="90175" bIns="45088" rtlCol="0" anchor="b"/>
          <a:lstStyle>
            <a:lvl1pPr algn="r">
              <a:defRPr sz="1200"/>
            </a:lvl1pPr>
          </a:lstStyle>
          <a:p>
            <a:fld id="{2BBFE662-F22C-4A05-BDEB-E91158B9B821}" type="slidenum">
              <a:rPr lang="ru-RU" smtClean="0"/>
              <a:pPr/>
              <a:t>‹#›</a:t>
            </a:fld>
            <a:endParaRPr lang="ru-RU"/>
          </a:p>
        </p:txBody>
      </p:sp>
    </p:spTree>
    <p:extLst>
      <p:ext uri="{BB962C8B-B14F-4D97-AF65-F5344CB8AC3E}">
        <p14:creationId xmlns:p14="http://schemas.microsoft.com/office/powerpoint/2010/main" val="296263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xfrm>
            <a:off x="80963" y="741363"/>
            <a:ext cx="6573837" cy="3698875"/>
          </a:xfrm>
          <a:noFill/>
          <a:ln>
            <a:solidFill>
              <a:srgbClr val="000000"/>
            </a:solidFill>
            <a:miter lim="800000"/>
            <a:headEnd/>
            <a:tailEnd/>
          </a:ln>
        </p:spPr>
      </p:sp>
      <p:sp>
        <p:nvSpPr>
          <p:cNvPr id="10243" name="Заметки 2"/>
          <p:cNvSpPr>
            <a:spLocks noGrp="1"/>
          </p:cNvSpPr>
          <p:nvPr>
            <p:ph type="body" idx="1"/>
          </p:nvPr>
        </p:nvSpPr>
        <p:spPr bwMode="auto">
          <a:noFill/>
        </p:spPr>
        <p:txBody>
          <a:bodyPr/>
          <a:lstStyle/>
          <a:p>
            <a:endParaRPr lang="ru-RU" altLang="ru-RU" dirty="0"/>
          </a:p>
        </p:txBody>
      </p:sp>
    </p:spTree>
    <p:extLst>
      <p:ext uri="{BB962C8B-B14F-4D97-AF65-F5344CB8AC3E}">
        <p14:creationId xmlns:p14="http://schemas.microsoft.com/office/powerpoint/2010/main" val="415316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a:xfrm>
            <a:off x="8737600" y="6453337"/>
            <a:ext cx="2844800" cy="365125"/>
          </a:xfrm>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2886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03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821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088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041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934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solidFill>
                  <a:prstClr val="black">
                    <a:tint val="75000"/>
                  </a:prstClr>
                </a:solidFill>
              </a:rPr>
              <a:t>01.09.2016</a:t>
            </a: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5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solidFill>
                  <a:prstClr val="black">
                    <a:tint val="75000"/>
                  </a:prstClr>
                </a:solidFill>
              </a:rPr>
              <a:t>01.09.2016</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5966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solidFill>
                  <a:prstClr val="black">
                    <a:tint val="75000"/>
                  </a:prstClr>
                </a:solidFill>
              </a:rPr>
              <a:t>01.09.2016</a:t>
            </a: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1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9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5901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solidFill>
                  <a:prstClr val="black">
                    <a:tint val="75000"/>
                  </a:prstClr>
                </a:solidFill>
              </a:rPr>
              <a:t>01.09.2016</a:t>
            </a: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3925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79376" y="1700808"/>
            <a:ext cx="11305256" cy="3079954"/>
          </a:xfrm>
          <a:prstGeom prst="rect">
            <a:avLst/>
          </a:prstGeom>
          <a:solidFill>
            <a:srgbClr val="F2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a:spLocks noGrp="1"/>
          </p:cNvSpPr>
          <p:nvPr>
            <p:ph type="ctrTitle"/>
          </p:nvPr>
        </p:nvSpPr>
        <p:spPr>
          <a:xfrm>
            <a:off x="839415" y="1839855"/>
            <a:ext cx="10585175" cy="2801860"/>
          </a:xfrm>
        </p:spPr>
        <p:txBody>
          <a:bodyPr vert="horz" wrap="square" lIns="91440" tIns="45720" rIns="91440" bIns="45720" numCol="1" rtlCol="0" anchor="ctr" anchorCtr="0" compatLnSpc="1">
            <a:prstTxWarp prst="textNoShape">
              <a:avLst/>
            </a:prstTxWarp>
            <a:noAutofit/>
          </a:bodyPr>
          <a:lstStyle/>
          <a:p>
            <a:pPr>
              <a:tabLst>
                <a:tab pos="3406775" algn="l"/>
              </a:tabLst>
            </a:pPr>
            <a:r>
              <a:rPr lang="en-US" sz="3200" b="1" spc="120" dirty="0">
                <a:solidFill>
                  <a:srgbClr val="3B3D79"/>
                </a:solidFill>
                <a:latin typeface="Arial" panose="020B0604020202020204" pitchFamily="34" charset="0"/>
                <a:ea typeface="+mn-ea"/>
                <a:cs typeface="Arial" panose="020B0604020202020204" pitchFamily="34" charset="0"/>
              </a:rPr>
              <a:t>REPORT FOR THE 1</a:t>
            </a:r>
            <a:r>
              <a:rPr lang="en-US" sz="3200" b="1" spc="120" baseline="30000" dirty="0">
                <a:solidFill>
                  <a:srgbClr val="3B3D79"/>
                </a:solidFill>
                <a:latin typeface="Arial" panose="020B0604020202020204" pitchFamily="34" charset="0"/>
                <a:ea typeface="+mn-ea"/>
                <a:cs typeface="Arial" panose="020B0604020202020204" pitchFamily="34" charset="0"/>
              </a:rPr>
              <a:t>st</a:t>
            </a:r>
            <a:r>
              <a:rPr lang="en-US" sz="3200" b="1" spc="120" dirty="0">
                <a:solidFill>
                  <a:srgbClr val="3B3D79"/>
                </a:solidFill>
                <a:latin typeface="Arial" panose="020B0604020202020204" pitchFamily="34" charset="0"/>
                <a:ea typeface="+mn-ea"/>
                <a:cs typeface="Arial" panose="020B0604020202020204" pitchFamily="34" charset="0"/>
              </a:rPr>
              <a:t> HALF OF THE YEAR 2024 ON THE OPERATIONS OF MUNAITAS NWPC LLP</a:t>
            </a:r>
            <a:br>
              <a:rPr lang="en-US" sz="3200" b="1" spc="120" dirty="0">
                <a:solidFill>
                  <a:srgbClr val="3B3D79"/>
                </a:solidFill>
                <a:latin typeface="Arial" panose="020B0604020202020204" pitchFamily="34" charset="0"/>
                <a:ea typeface="+mn-ea"/>
                <a:cs typeface="Arial" panose="020B0604020202020204" pitchFamily="34" charset="0"/>
              </a:rPr>
            </a:br>
            <a:r>
              <a:rPr lang="en-US" sz="3200" b="1" spc="120" dirty="0">
                <a:solidFill>
                  <a:srgbClr val="3B3D79"/>
                </a:solidFill>
                <a:latin typeface="Arial" panose="020B0604020202020204" pitchFamily="34" charset="0"/>
                <a:ea typeface="+mn-ea"/>
                <a:cs typeface="Arial" panose="020B0604020202020204" pitchFamily="34" charset="0"/>
              </a:rPr>
              <a:t>FOR THE PROVISION OF REGULATED SERVICES</a:t>
            </a:r>
            <a:endParaRPr lang="ru-RU" altLang="ru-RU" sz="2800" i="1" spc="120" dirty="0">
              <a:solidFill>
                <a:srgbClr val="3B3D79"/>
              </a:solidFill>
              <a:latin typeface="PT Sans" panose="020B0503020203020204" pitchFamily="34" charset="-52"/>
              <a:ea typeface="+mn-ea"/>
              <a:cs typeface="Arial" charset="0"/>
            </a:endParaRPr>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 name="TextBox 1"/>
          <p:cNvSpPr txBox="1"/>
          <p:nvPr/>
        </p:nvSpPr>
        <p:spPr>
          <a:xfrm>
            <a:off x="4115779" y="6112911"/>
            <a:ext cx="4032448" cy="307777"/>
          </a:xfrm>
          <a:prstGeom prst="rect">
            <a:avLst/>
          </a:prstGeom>
          <a:noFill/>
        </p:spPr>
        <p:txBody>
          <a:bodyPr wrap="square" rtlCol="0">
            <a:spAutoFit/>
          </a:bodyPr>
          <a:lstStyle/>
          <a:p>
            <a:pPr algn="ctr"/>
            <a:r>
              <a:rPr lang="en-US" sz="1400" b="1" dirty="0">
                <a:solidFill>
                  <a:srgbClr val="2E3279"/>
                </a:solidFill>
                <a:latin typeface="Arial" panose="020B0604020202020204" pitchFamily="34" charset="0"/>
                <a:cs typeface="Arial" panose="020B0604020202020204" pitchFamily="34" charset="0"/>
              </a:rPr>
              <a:t>Almaty</a:t>
            </a:r>
            <a:r>
              <a:rPr lang="ru-RU" sz="1400" b="1" dirty="0">
                <a:solidFill>
                  <a:srgbClr val="2E3279"/>
                </a:solidFill>
                <a:latin typeface="Arial" panose="020B0604020202020204" pitchFamily="34" charset="0"/>
                <a:cs typeface="Arial" panose="020B0604020202020204" pitchFamily="34" charset="0"/>
              </a:rPr>
              <a:t>, 2024</a:t>
            </a:r>
          </a:p>
        </p:txBody>
      </p:sp>
    </p:spTree>
    <p:extLst>
      <p:ext uri="{BB962C8B-B14F-4D97-AF65-F5344CB8AC3E}">
        <p14:creationId xmlns:p14="http://schemas.microsoft.com/office/powerpoint/2010/main" val="581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10</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Working with consumers</a:t>
            </a:r>
            <a:endParaRPr lang="ru-RU" b="1" spc="120" dirty="0">
              <a:solidFill>
                <a:srgbClr val="374579"/>
              </a:solidFill>
              <a:latin typeface="Arial" panose="020B0604020202020204" pitchFamily="34" charset="0"/>
              <a:cs typeface="Arial" panose="020B0604020202020204" pitchFamily="34" charset="0"/>
            </a:endParaRPr>
          </a:p>
        </p:txBody>
      </p:sp>
      <p:sp>
        <p:nvSpPr>
          <p:cNvPr id="3" name="Rectangle 3">
            <a:extLst>
              <a:ext uri="{FF2B5EF4-FFF2-40B4-BE49-F238E27FC236}">
                <a16:creationId xmlns:a16="http://schemas.microsoft.com/office/drawing/2014/main" id="{3A771660-362E-A889-9EBD-6515A947DBB5}"/>
              </a:ext>
            </a:extLst>
          </p:cNvPr>
          <p:cNvSpPr txBox="1">
            <a:spLocks noChangeArrowheads="1"/>
          </p:cNvSpPr>
          <p:nvPr/>
        </p:nvSpPr>
        <p:spPr>
          <a:xfrm>
            <a:off x="323850" y="874712"/>
            <a:ext cx="11244758" cy="42104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r>
              <a:rPr lang="en-US" altLang="ru-RU" sz="1600" dirty="0">
                <a:latin typeface="Arial" panose="020B0604020202020204" pitchFamily="34" charset="0"/>
                <a:cs typeface="Arial" panose="020B0604020202020204" pitchFamily="34" charset="0"/>
              </a:rPr>
              <a:t>The main work with consumers of regulated services is to provide shippers with an equal opportunity to transport oil through </a:t>
            </a:r>
            <a:r>
              <a:rPr lang="en-US" altLang="ru-RU" sz="1600" dirty="0" err="1">
                <a:latin typeface="Arial" panose="020B0604020202020204" pitchFamily="34" charset="0"/>
                <a:cs typeface="Arial" panose="020B0604020202020204" pitchFamily="34" charset="0"/>
              </a:rPr>
              <a:t>Kenkiyak</a:t>
            </a:r>
            <a:r>
              <a:rPr lang="en-US" altLang="ru-RU" sz="1600" dirty="0">
                <a:latin typeface="Arial" panose="020B0604020202020204" pitchFamily="34" charset="0"/>
                <a:cs typeface="Arial" panose="020B0604020202020204" pitchFamily="34" charset="0"/>
              </a:rPr>
              <a:t>-Atyrau trunk oil pipeline, in accordance with the concluded agreements.</a:t>
            </a: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r>
              <a:rPr lang="en-US" altLang="ru-RU" sz="1600" b="1" dirty="0">
                <a:latin typeface="Arial" panose="020B0604020202020204" pitchFamily="34" charset="0"/>
                <a:cs typeface="Arial" panose="020B0604020202020204" pitchFamily="34" charset="0"/>
              </a:rPr>
              <a:t>The quality of the services provided is ensured </a:t>
            </a:r>
            <a:r>
              <a:rPr lang="ru-RU" altLang="ru-RU" sz="1600" b="1" dirty="0">
                <a:latin typeface="Arial" panose="020B0604020202020204" pitchFamily="34" charset="0"/>
                <a:cs typeface="Arial" panose="020B0604020202020204" pitchFamily="34" charset="0"/>
              </a:rPr>
              <a:t>:</a:t>
            </a:r>
          </a:p>
          <a:p>
            <a:pPr marL="623888" algn="just">
              <a:lnSpc>
                <a:spcPct val="80000"/>
              </a:lnSpc>
              <a:defRPr/>
            </a:pPr>
            <a:endParaRPr lang="ru-RU" altLang="ru-RU" sz="1600" dirty="0">
              <a:latin typeface="Arial" panose="020B0604020202020204" pitchFamily="34" charset="0"/>
              <a:cs typeface="Arial" panose="020B0604020202020204" pitchFamily="34" charset="0"/>
            </a:endParaRPr>
          </a:p>
          <a:p>
            <a:pPr marL="644525" indent="-285750" algn="just">
              <a:lnSpc>
                <a:spcPct val="80000"/>
              </a:lnSpc>
              <a:defRPr/>
            </a:pPr>
            <a:r>
              <a:rPr lang="en-US" altLang="ru-RU" sz="1600" dirty="0">
                <a:latin typeface="Arial" panose="020B0604020202020204" pitchFamily="34" charset="0"/>
                <a:cs typeface="Arial" panose="020B0604020202020204" pitchFamily="34" charset="0"/>
              </a:rPr>
              <a:t>using modern methods in the work of measuring the amount of oil (OMS is a mass method, i.e. keeping records of oil by mass, not by volume);</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non-departmental security of the trunk oil pipeline facilities;</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operational control over the operation of the oil pipeline (SCADA system, </a:t>
            </a:r>
            <a:r>
              <a:rPr lang="en-US" sz="1600" dirty="0">
                <a:latin typeface="Arial" panose="020B0604020202020204" pitchFamily="34" charset="0"/>
                <a:cs typeface="Arial" panose="020B0604020202020204" pitchFamily="34" charset="0"/>
              </a:rPr>
              <a:t>S&amp;PAS</a:t>
            </a:r>
            <a:r>
              <a:rPr lang="en-US" altLang="ru-RU" sz="1600" dirty="0">
                <a:latin typeface="Arial" panose="020B0604020202020204" pitchFamily="34" charset="0"/>
                <a:cs typeface="Arial" panose="020B0604020202020204" pitchFamily="34" charset="0"/>
              </a:rPr>
              <a:t>);</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periodic diagnostics of the trunk oil pipeline facilities, which makes it possible to determine the spatial position of the pipeline with reference to the coordinates of the detected defects with an accuracy of 0.5 meters.</a:t>
            </a:r>
          </a:p>
        </p:txBody>
      </p:sp>
    </p:spTree>
    <p:extLst>
      <p:ext uri="{BB962C8B-B14F-4D97-AF65-F5344CB8AC3E}">
        <p14:creationId xmlns:p14="http://schemas.microsoft.com/office/powerpoint/2010/main" val="2153382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11</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Tasks for the year </a:t>
            </a:r>
            <a:r>
              <a:rPr lang="ru-RU" b="1" spc="120" dirty="0">
                <a:solidFill>
                  <a:srgbClr val="374579"/>
                </a:solidFill>
                <a:latin typeface="Arial" panose="020B0604020202020204" pitchFamily="34" charset="0"/>
                <a:cs typeface="Arial" panose="020B0604020202020204" pitchFamily="34" charset="0"/>
              </a:rPr>
              <a:t>202</a:t>
            </a:r>
            <a:r>
              <a:rPr lang="en-US" b="1" spc="120" dirty="0">
                <a:solidFill>
                  <a:srgbClr val="374579"/>
                </a:solidFill>
                <a:latin typeface="Arial" panose="020B0604020202020204" pitchFamily="34" charset="0"/>
                <a:cs typeface="Arial" panose="020B0604020202020204" pitchFamily="34" charset="0"/>
              </a:rPr>
              <a:t>4</a:t>
            </a:r>
            <a:endParaRPr lang="ru-RU" b="1" spc="120" dirty="0">
              <a:solidFill>
                <a:srgbClr val="374579"/>
              </a:solidFill>
              <a:latin typeface="Arial" panose="020B0604020202020204" pitchFamily="34" charset="0"/>
              <a:cs typeface="Arial" panose="020B0604020202020204" pitchFamily="34" charset="0"/>
            </a:endParaRPr>
          </a:p>
        </p:txBody>
      </p:sp>
      <p:sp>
        <p:nvSpPr>
          <p:cNvPr id="2" name="Oval 4">
            <a:extLst>
              <a:ext uri="{FF2B5EF4-FFF2-40B4-BE49-F238E27FC236}">
                <a16:creationId xmlns:a16="http://schemas.microsoft.com/office/drawing/2014/main" id="{34FCE09E-39AE-BCC1-061F-5CFB3ADAF304}"/>
              </a:ext>
            </a:extLst>
          </p:cNvPr>
          <p:cNvSpPr/>
          <p:nvPr/>
        </p:nvSpPr>
        <p:spPr>
          <a:xfrm>
            <a:off x="1046953" y="1743503"/>
            <a:ext cx="381743" cy="405045"/>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EFA8005-1CDF-E78B-BD73-340CADF145FA}"/>
              </a:ext>
            </a:extLst>
          </p:cNvPr>
          <p:cNvSpPr txBox="1"/>
          <p:nvPr/>
        </p:nvSpPr>
        <p:spPr>
          <a:xfrm>
            <a:off x="1535034" y="2348881"/>
            <a:ext cx="9449288" cy="646331"/>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Organization and coordination of labor protection activities, provision of preventive work to prevent occupational injuries</a:t>
            </a:r>
            <a:r>
              <a:rPr lang="ru-RU" altLang="ru-RU" dirty="0">
                <a:solidFill>
                  <a:srgbClr val="000000"/>
                </a:solidFill>
                <a:latin typeface="Arial" panose="020B0604020202020204" pitchFamily="34" charset="0"/>
                <a:cs typeface="Arial" panose="020B0604020202020204" pitchFamily="34" charset="0"/>
              </a:rPr>
              <a:t>;</a:t>
            </a:r>
          </a:p>
        </p:txBody>
      </p:sp>
      <p:sp>
        <p:nvSpPr>
          <p:cNvPr id="4" name="Oval 4">
            <a:extLst>
              <a:ext uri="{FF2B5EF4-FFF2-40B4-BE49-F238E27FC236}">
                <a16:creationId xmlns:a16="http://schemas.microsoft.com/office/drawing/2014/main" id="{7758B6B3-13EC-B014-A6E4-362C03EE5BA7}"/>
              </a:ext>
            </a:extLst>
          </p:cNvPr>
          <p:cNvSpPr/>
          <p:nvPr/>
        </p:nvSpPr>
        <p:spPr>
          <a:xfrm>
            <a:off x="1044780" y="2458258"/>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2</a:t>
            </a:r>
          </a:p>
        </p:txBody>
      </p:sp>
      <p:sp>
        <p:nvSpPr>
          <p:cNvPr id="5" name="TextBox 4">
            <a:extLst>
              <a:ext uri="{FF2B5EF4-FFF2-40B4-BE49-F238E27FC236}">
                <a16:creationId xmlns:a16="http://schemas.microsoft.com/office/drawing/2014/main" id="{9986922F-B028-1417-63DE-77DB6BEECD63}"/>
              </a:ext>
            </a:extLst>
          </p:cNvPr>
          <p:cNvSpPr txBox="1"/>
          <p:nvPr/>
        </p:nvSpPr>
        <p:spPr>
          <a:xfrm>
            <a:off x="1522780" y="1736707"/>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Ensuring safe and uninterrupted transportation of oil through </a:t>
            </a:r>
            <a:r>
              <a:rPr lang="en-US" altLang="ru-RU" dirty="0" err="1">
                <a:solidFill>
                  <a:srgbClr val="000000"/>
                </a:solidFill>
                <a:latin typeface="Arial" panose="020B0604020202020204" pitchFamily="34" charset="0"/>
                <a:cs typeface="Arial" panose="020B0604020202020204" pitchFamily="34" charset="0"/>
              </a:rPr>
              <a:t>Kenkiyak</a:t>
            </a:r>
            <a:r>
              <a:rPr lang="en-US" altLang="ru-RU" dirty="0">
                <a:solidFill>
                  <a:srgbClr val="000000"/>
                </a:solidFill>
                <a:latin typeface="Arial" panose="020B0604020202020204" pitchFamily="34" charset="0"/>
                <a:cs typeface="Arial" panose="020B0604020202020204" pitchFamily="34" charset="0"/>
              </a:rPr>
              <a:t>-Atyrau trunk oil pipeline</a:t>
            </a:r>
            <a:r>
              <a:rPr lang="ru-RU" altLang="ru-RU" dirty="0">
                <a:solidFill>
                  <a:srgbClr val="000000"/>
                </a:solidFill>
                <a:latin typeface="Arial" panose="020B0604020202020204" pitchFamily="34" charset="0"/>
                <a:cs typeface="Arial" panose="020B0604020202020204" pitchFamily="34" charset="0"/>
              </a:rPr>
              <a:t>;</a:t>
            </a:r>
          </a:p>
        </p:txBody>
      </p:sp>
      <p:sp>
        <p:nvSpPr>
          <p:cNvPr id="6" name="Oval 4">
            <a:extLst>
              <a:ext uri="{FF2B5EF4-FFF2-40B4-BE49-F238E27FC236}">
                <a16:creationId xmlns:a16="http://schemas.microsoft.com/office/drawing/2014/main" id="{12E3F4CC-1B5F-CE8F-9A2F-E93F9F76DC7D}"/>
              </a:ext>
            </a:extLst>
          </p:cNvPr>
          <p:cNvSpPr/>
          <p:nvPr/>
        </p:nvSpPr>
        <p:spPr>
          <a:xfrm>
            <a:off x="1044780" y="3071112"/>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3</a:t>
            </a:r>
            <a:endParaRPr lang="en-US" dirty="0">
              <a:solidFill>
                <a:schemeClr val="bg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EEED620A-57A0-FD23-0728-A9595AFC0D00}"/>
              </a:ext>
            </a:extLst>
          </p:cNvPr>
          <p:cNvSpPr txBox="1"/>
          <p:nvPr/>
        </p:nvSpPr>
        <p:spPr>
          <a:xfrm>
            <a:off x="1522780" y="3068960"/>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Completion of the Reverse Project</a:t>
            </a:r>
            <a:r>
              <a:rPr lang="ru-RU" altLang="ru-RU" dirty="0">
                <a:solidFill>
                  <a:srgbClr val="000000"/>
                </a:solidFill>
                <a:latin typeface="Arial" panose="020B0604020202020204" pitchFamily="34" charset="0"/>
                <a:cs typeface="Arial" panose="020B0604020202020204" pitchFamily="34" charset="0"/>
              </a:rPr>
              <a:t>;</a:t>
            </a:r>
          </a:p>
        </p:txBody>
      </p:sp>
      <p:sp>
        <p:nvSpPr>
          <p:cNvPr id="8" name="Oval 4">
            <a:extLst>
              <a:ext uri="{FF2B5EF4-FFF2-40B4-BE49-F238E27FC236}">
                <a16:creationId xmlns:a16="http://schemas.microsoft.com/office/drawing/2014/main" id="{A71A3EBF-72C9-E793-2E2D-BD266018ACD2}"/>
              </a:ext>
            </a:extLst>
          </p:cNvPr>
          <p:cNvSpPr/>
          <p:nvPr/>
        </p:nvSpPr>
        <p:spPr>
          <a:xfrm>
            <a:off x="1044780" y="3645024"/>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bg1"/>
                </a:solidFill>
                <a:latin typeface="Arial" panose="020B0604020202020204" pitchFamily="34" charset="0"/>
                <a:cs typeface="Arial" panose="020B0604020202020204" pitchFamily="34" charset="0"/>
              </a:rPr>
              <a:t>4</a:t>
            </a:r>
            <a:endParaRPr lang="en-US" dirty="0">
              <a:solidFill>
                <a:schemeClr val="bg1"/>
              </a:solidFill>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C541457-376A-E012-AA12-25E2038166BF}"/>
              </a:ext>
            </a:extLst>
          </p:cNvPr>
          <p:cNvSpPr txBox="1"/>
          <p:nvPr/>
        </p:nvSpPr>
        <p:spPr>
          <a:xfrm>
            <a:off x="1522780" y="3675743"/>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Approval of the production program for the years 2025-2029 with the capital investment</a:t>
            </a:r>
            <a:r>
              <a:rPr lang="ru-RU" altLang="ru-RU" dirty="0">
                <a:solidFill>
                  <a:srgbClr val="000000"/>
                </a:solidFill>
                <a:latin typeface="Arial" panose="020B0604020202020204" pitchFamily="34" charset="0"/>
                <a:cs typeface="Arial" panose="020B0604020202020204" pitchFamily="34" charset="0"/>
              </a:rPr>
              <a:t>;</a:t>
            </a:r>
          </a:p>
        </p:txBody>
      </p:sp>
      <p:sp>
        <p:nvSpPr>
          <p:cNvPr id="10" name="Oval 4">
            <a:extLst>
              <a:ext uri="{FF2B5EF4-FFF2-40B4-BE49-F238E27FC236}">
                <a16:creationId xmlns:a16="http://schemas.microsoft.com/office/drawing/2014/main" id="{274DCCF0-5F47-BF94-B929-EA9762E628EB}"/>
              </a:ext>
            </a:extLst>
          </p:cNvPr>
          <p:cNvSpPr/>
          <p:nvPr/>
        </p:nvSpPr>
        <p:spPr>
          <a:xfrm>
            <a:off x="1055440" y="4223240"/>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bg1"/>
                </a:solidFill>
                <a:latin typeface="Arial" panose="020B0604020202020204" pitchFamily="34" charset="0"/>
                <a:cs typeface="Arial" panose="020B0604020202020204" pitchFamily="34" charset="0"/>
              </a:rPr>
              <a:t>5</a:t>
            </a:r>
            <a:endParaRPr lang="en-US" dirty="0">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C8BEF2A3-96DB-35FE-5B85-D508169F04DC}"/>
              </a:ext>
            </a:extLst>
          </p:cNvPr>
          <p:cNvSpPr txBox="1"/>
          <p:nvPr/>
        </p:nvSpPr>
        <p:spPr>
          <a:xfrm>
            <a:off x="1559496" y="4283804"/>
            <a:ext cx="10225484"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Ensuring control over compliance with budget discipline</a:t>
            </a:r>
            <a:r>
              <a:rPr lang="ru-RU" altLang="ru-RU"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65712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12</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6" name="Rectangle 3"/>
          <p:cNvSpPr txBox="1">
            <a:spLocks noChangeArrowheads="1"/>
          </p:cNvSpPr>
          <p:nvPr/>
        </p:nvSpPr>
        <p:spPr>
          <a:xfrm>
            <a:off x="479376" y="2780928"/>
            <a:ext cx="11028734" cy="75408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lnSpc>
                <a:spcPct val="80000"/>
              </a:lnSpc>
              <a:spcBef>
                <a:spcPct val="0"/>
              </a:spcBef>
              <a:buNone/>
            </a:pPr>
            <a:r>
              <a:rPr lang="en-US" altLang="ru-RU" sz="4400" b="1" dirty="0">
                <a:solidFill>
                  <a:srgbClr val="000000"/>
                </a:solidFill>
                <a:latin typeface="Arial" panose="020B0604020202020204" pitchFamily="34" charset="0"/>
                <a:cs typeface="Arial" panose="020B0604020202020204" pitchFamily="34" charset="0"/>
              </a:rPr>
              <a:t>Thanks for attention</a:t>
            </a:r>
            <a:r>
              <a:rPr lang="ru-RU" altLang="ru-RU" sz="4400" b="1" dirty="0">
                <a:solidFill>
                  <a:srgbClr val="000000"/>
                </a:solidFill>
                <a:latin typeface="Arial" panose="020B0604020202020204" pitchFamily="34" charset="0"/>
                <a:cs typeface="Arial" panose="020B0604020202020204" pitchFamily="34" charset="0"/>
              </a:rPr>
              <a:t>!</a:t>
            </a:r>
            <a:endParaRPr lang="ru-RU" altLang="ru-RU" sz="4400" dirty="0">
              <a:solidFill>
                <a:srgbClr val="000000"/>
              </a:solidFill>
              <a:latin typeface="Arial" panose="020B0604020202020204" pitchFamily="34" charset="0"/>
              <a:cs typeface="Arial" panose="020B0604020202020204" pitchFamily="34" charset="0"/>
            </a:endParaRPr>
          </a:p>
          <a:p>
            <a:pPr indent="0" algn="just">
              <a:lnSpc>
                <a:spcPct val="80000"/>
              </a:lnSpc>
              <a:spcBef>
                <a:spcPts val="0"/>
              </a:spcBef>
              <a:buFontTx/>
              <a:buNone/>
              <a:defRPr/>
            </a:pPr>
            <a:endParaRPr lang="ru-RU" alt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1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8170" y="6425480"/>
            <a:ext cx="485775" cy="300082"/>
          </a:xfrm>
          <a:prstGeom prst="rect">
            <a:avLst/>
          </a:prstGeom>
          <a:noFill/>
        </p:spPr>
        <p:txBody>
          <a:bodyPr wrap="square" rtlCol="0">
            <a:spAutoFit/>
          </a:bodyPr>
          <a:lstStyle/>
          <a:p>
            <a:pPr algn="ctr"/>
            <a:r>
              <a:rPr lang="ru-RU" sz="1350" b="1" spc="-113" dirty="0">
                <a:solidFill>
                  <a:schemeClr val="bg1"/>
                </a:solidFill>
                <a:latin typeface="Arial" panose="020B0604020202020204" pitchFamily="34" charset="0"/>
                <a:cs typeface="Arial" panose="020B0604020202020204" pitchFamily="34" charset="0"/>
              </a:rPr>
              <a:t>3</a:t>
            </a:r>
          </a:p>
        </p:txBody>
      </p:sp>
      <p:sp>
        <p:nvSpPr>
          <p:cNvPr id="19" name="Номер слайда 3">
            <a:extLst>
              <a:ext uri="{FF2B5EF4-FFF2-40B4-BE49-F238E27FC236}">
                <a16:creationId xmlns:a16="http://schemas.microsoft.com/office/drawing/2014/main" id="{C904D314-BEE9-457F-873B-EA5A9F4B2270}"/>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2</a:t>
            </a:fld>
            <a:endParaRPr lang="ru-RU" dirty="0"/>
          </a:p>
        </p:txBody>
      </p:sp>
      <p:pic>
        <p:nvPicPr>
          <p:cNvPr id="17"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3" name="Рисунок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endParaRPr lang="ru-RU" b="1" spc="120" dirty="0">
              <a:solidFill>
                <a:srgbClr val="374579"/>
              </a:solidFill>
              <a:latin typeface="Arial" panose="020B0604020202020204" pitchFamily="34" charset="0"/>
              <a:cs typeface="Arial" panose="020B0604020202020204" pitchFamily="34" charset="0"/>
            </a:endParaRPr>
          </a:p>
        </p:txBody>
      </p:sp>
      <p:sp>
        <p:nvSpPr>
          <p:cNvPr id="30" name="Rectangle 3"/>
          <p:cNvSpPr txBox="1">
            <a:spLocks noChangeArrowheads="1"/>
          </p:cNvSpPr>
          <p:nvPr/>
        </p:nvSpPr>
        <p:spPr>
          <a:xfrm>
            <a:off x="441785" y="1193695"/>
            <a:ext cx="11305256" cy="220184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On December 11, 2001, </a:t>
            </a:r>
            <a:r>
              <a:rPr lang="en-US" altLang="ru-RU" sz="1400" dirty="0" err="1">
                <a:latin typeface="Arial" panose="020B0604020202020204" pitchFamily="34" charset="0"/>
                <a:cs typeface="Arial" panose="020B0604020202020204" pitchFamily="34" charset="0"/>
              </a:rPr>
              <a:t>MunaiTas</a:t>
            </a:r>
            <a:r>
              <a:rPr lang="en-US" altLang="ru-RU" sz="1400" dirty="0">
                <a:latin typeface="Arial" panose="020B0604020202020204" pitchFamily="34" charset="0"/>
                <a:cs typeface="Arial" panose="020B0604020202020204" pitchFamily="34" charset="0"/>
              </a:rPr>
              <a:t> North-West Pipeline Company JSC was established.</a:t>
            </a:r>
          </a:p>
          <a:p>
            <a:pPr marL="0" indent="0" algn="just">
              <a:lnSpc>
                <a:spcPct val="80000"/>
              </a:lnSpc>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dirty="0">
                <a:latin typeface="Arial" panose="020B0604020202020204" pitchFamily="34" charset="0"/>
                <a:cs typeface="Arial" panose="020B0604020202020204" pitchFamily="34" charset="0"/>
              </a:rPr>
              <a:t>Since January 2004, the company </a:t>
            </a:r>
            <a:r>
              <a:rPr lang="en-US" altLang="ru-RU" sz="1400" b="1" dirty="0">
                <a:latin typeface="Arial" panose="020B0604020202020204" pitchFamily="34" charset="0"/>
                <a:cs typeface="Arial" panose="020B0604020202020204" pitchFamily="34" charset="0"/>
              </a:rPr>
              <a:t>has been included in the State Register of Natural Monopoly Entities</a:t>
            </a:r>
            <a:r>
              <a:rPr lang="en-US" altLang="ru-RU" sz="1400" dirty="0">
                <a:latin typeface="Arial" panose="020B0604020202020204" pitchFamily="34" charset="0"/>
                <a:cs typeface="Arial" panose="020B0604020202020204" pitchFamily="34" charset="0"/>
              </a:rPr>
              <a:t> of the Republic of Kazakhstan.</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buFontTx/>
              <a:buNone/>
              <a:defRPr/>
            </a:pPr>
            <a:r>
              <a:rPr lang="en-US" sz="1400" b="1" dirty="0">
                <a:latin typeface="Arial" panose="020B0604020202020204" pitchFamily="34" charset="0"/>
                <a:cs typeface="Arial" panose="020B0604020202020204" pitchFamily="34" charset="0"/>
              </a:rPr>
              <a:t>On July 24, 2018,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JSC </a:t>
            </a:r>
            <a:r>
              <a:rPr lang="en-US" sz="1400" b="1" dirty="0">
                <a:latin typeface="Arial" panose="020B0604020202020204" pitchFamily="34" charset="0"/>
                <a:cs typeface="Arial" panose="020B0604020202020204" pitchFamily="34" charset="0"/>
              </a:rPr>
              <a:t>was transformed </a:t>
            </a:r>
            <a:r>
              <a:rPr lang="en-US" sz="1400" dirty="0">
                <a:latin typeface="Arial" panose="020B0604020202020204" pitchFamily="34" charset="0"/>
                <a:cs typeface="Arial" panose="020B0604020202020204" pitchFamily="34" charset="0"/>
              </a:rPr>
              <a:t>into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Limited Liability Partnership.</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b="1" dirty="0">
                <a:latin typeface="Arial" panose="020B0604020202020204" pitchFamily="34" charset="0"/>
                <a:cs typeface="Arial" panose="020B0604020202020204" pitchFamily="34" charset="0"/>
              </a:rPr>
              <a:t>The Participants of the Partnership </a:t>
            </a:r>
            <a:r>
              <a:rPr lang="en-US" altLang="ru-RU" sz="1400" dirty="0">
                <a:latin typeface="Arial" panose="020B0604020202020204" pitchFamily="34" charset="0"/>
                <a:cs typeface="Arial" panose="020B0604020202020204" pitchFamily="34" charset="0"/>
              </a:rPr>
              <a:t>are</a:t>
            </a:r>
            <a:r>
              <a:rPr lang="ru-RU" altLang="ru-RU" sz="1400" dirty="0">
                <a:latin typeface="Arial" panose="020B0604020202020204" pitchFamily="34" charset="0"/>
                <a:cs typeface="Arial" panose="020B0604020202020204" pitchFamily="34" charset="0"/>
              </a:rPr>
              <a:t>:</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a:t>
            </a:r>
            <a:r>
              <a:rPr lang="ru-RU" altLang="ru-RU" sz="1400" dirty="0">
                <a:latin typeface="Arial" panose="020B0604020202020204" pitchFamily="34" charset="0"/>
                <a:cs typeface="Arial" panose="020B0604020202020204" pitchFamily="34" charset="0"/>
              </a:rPr>
              <a:t> (51%);</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a:latin typeface="Arial" panose="020B0604020202020204" pitchFamily="34" charset="0"/>
                <a:cs typeface="Arial" panose="020B0604020202020204" pitchFamily="34" charset="0"/>
              </a:rPr>
              <a:t>CNPC Exploration and Development Company Ltd </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49</a:t>
            </a:r>
            <a:r>
              <a:rPr lang="ru-RU" altLang="ru-RU" sz="1400" dirty="0">
                <a:latin typeface="Arial" panose="020B0604020202020204" pitchFamily="34" charset="0"/>
                <a:cs typeface="Arial" panose="020B0604020202020204" pitchFamily="34" charset="0"/>
              </a:rPr>
              <a:t>%).</a:t>
            </a:r>
          </a:p>
          <a:p>
            <a:pPr marL="0" indent="0" algn="just">
              <a:lnSpc>
                <a:spcPct val="80000"/>
              </a:lnSpc>
              <a:buNone/>
              <a:defRPr/>
            </a:pPr>
            <a:endParaRPr lang="ru-RU" altLang="ru-RU" sz="1300" dirty="0">
              <a:latin typeface="Arial" panose="020B0604020202020204" pitchFamily="34" charset="0"/>
              <a:cs typeface="Arial" panose="020B0604020202020204" pitchFamily="34" charset="0"/>
            </a:endParaRPr>
          </a:p>
        </p:txBody>
      </p:sp>
      <p:grpSp>
        <p:nvGrpSpPr>
          <p:cNvPr id="7" name="Группа 6"/>
          <p:cNvGrpSpPr/>
          <p:nvPr/>
        </p:nvGrpSpPr>
        <p:grpSpPr>
          <a:xfrm>
            <a:off x="3446169" y="3694935"/>
            <a:ext cx="5386135" cy="1678281"/>
            <a:chOff x="436328" y="3647903"/>
            <a:chExt cx="5386135" cy="1678281"/>
          </a:xfrm>
        </p:grpSpPr>
        <p:sp>
          <p:nvSpPr>
            <p:cNvPr id="47" name="Скругленный прямоугольник 46"/>
            <p:cNvSpPr/>
            <p:nvPr/>
          </p:nvSpPr>
          <p:spPr>
            <a:xfrm>
              <a:off x="3202863" y="3647903"/>
              <a:ext cx="2553327"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500" b="1" dirty="0">
                  <a:solidFill>
                    <a:schemeClr val="bg1"/>
                  </a:solidFill>
                  <a:effectLst>
                    <a:outerShdw blurRad="50800" dist="38100" dir="2700000" algn="tl" rotWithShape="0">
                      <a:prstClr val="black">
                        <a:alpha val="40000"/>
                      </a:prstClr>
                    </a:outerShdw>
                  </a:effectLst>
                </a:rPr>
                <a:t>CNPC Exploration and Development Company Ltd.</a:t>
              </a:r>
              <a:endParaRPr lang="ru-RU" sz="1500" b="1" dirty="0">
                <a:solidFill>
                  <a:schemeClr val="bg1"/>
                </a:solidFill>
                <a:effectLst>
                  <a:outerShdw blurRad="50800" dist="38100" dir="2700000" algn="tl" rotWithShape="0">
                    <a:prstClr val="black">
                      <a:alpha val="40000"/>
                    </a:prstClr>
                  </a:outerShdw>
                </a:effectLst>
              </a:endParaRPr>
            </a:p>
          </p:txBody>
        </p:sp>
        <p:sp>
          <p:nvSpPr>
            <p:cNvPr id="54" name="Скругленный прямоугольник 53"/>
            <p:cNvSpPr/>
            <p:nvPr/>
          </p:nvSpPr>
          <p:spPr>
            <a:xfrm>
              <a:off x="537231" y="3660252"/>
              <a:ext cx="2534410"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b="1" dirty="0" err="1">
                  <a:solidFill>
                    <a:schemeClr val="bg1"/>
                  </a:solidFill>
                  <a:effectLst>
                    <a:outerShdw blurRad="50800" dist="38100" dir="2700000" algn="tl" rotWithShape="0">
                      <a:prstClr val="black">
                        <a:alpha val="40000"/>
                      </a:prstClr>
                    </a:outerShdw>
                  </a:effectLst>
                </a:rPr>
                <a:t>KazTransOil</a:t>
              </a:r>
              <a:r>
                <a:rPr lang="en-US" b="1" dirty="0">
                  <a:solidFill>
                    <a:schemeClr val="bg1"/>
                  </a:solidFill>
                  <a:effectLst>
                    <a:outerShdw blurRad="50800" dist="38100" dir="2700000" algn="tl" rotWithShape="0">
                      <a:prstClr val="black">
                        <a:alpha val="40000"/>
                      </a:prstClr>
                    </a:outerShdw>
                  </a:effectLst>
                </a:rPr>
                <a:t> JSC</a:t>
              </a:r>
              <a:endParaRPr lang="ru-RU" b="1" dirty="0">
                <a:solidFill>
                  <a:schemeClr val="bg1"/>
                </a:solidFill>
                <a:effectLst>
                  <a:outerShdw blurRad="50800" dist="38100" dir="2700000" algn="tl" rotWithShape="0">
                    <a:prstClr val="black">
                      <a:alpha val="40000"/>
                    </a:prstClr>
                  </a:outerShdw>
                </a:effectLst>
              </a:endParaRPr>
            </a:p>
          </p:txBody>
        </p:sp>
        <p:sp>
          <p:nvSpPr>
            <p:cNvPr id="59" name="Скругленный прямоугольник 58"/>
            <p:cNvSpPr/>
            <p:nvPr/>
          </p:nvSpPr>
          <p:spPr>
            <a:xfrm>
              <a:off x="1858053" y="4606104"/>
              <a:ext cx="2553327" cy="720080"/>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b="1" dirty="0" err="1">
                  <a:solidFill>
                    <a:schemeClr val="bg1"/>
                  </a:solidFill>
                  <a:effectLst>
                    <a:outerShdw blurRad="50800" dist="38100" dir="2700000" algn="tl" rotWithShape="0">
                      <a:prstClr val="black">
                        <a:alpha val="40000"/>
                      </a:prstClr>
                    </a:outerShdw>
                  </a:effectLst>
                </a:rPr>
                <a:t>MunaiTas</a:t>
              </a:r>
              <a:r>
                <a:rPr lang="en-US" b="1" dirty="0">
                  <a:solidFill>
                    <a:schemeClr val="bg1"/>
                  </a:solidFill>
                  <a:effectLst>
                    <a:outerShdw blurRad="50800" dist="38100" dir="2700000" algn="tl" rotWithShape="0">
                      <a:prstClr val="black">
                        <a:alpha val="40000"/>
                      </a:prstClr>
                    </a:outerShdw>
                  </a:effectLst>
                </a:rPr>
                <a:t> NWPC LLP</a:t>
              </a:r>
              <a:endParaRPr lang="ru-RU" b="1" dirty="0">
                <a:solidFill>
                  <a:schemeClr val="bg1"/>
                </a:solidFill>
                <a:effectLst>
                  <a:outerShdw blurRad="50800" dist="38100" dir="2700000" algn="tl" rotWithShape="0">
                    <a:prstClr val="black">
                      <a:alpha val="40000"/>
                    </a:prstClr>
                  </a:outerShdw>
                </a:effectLst>
              </a:endParaRPr>
            </a:p>
          </p:txBody>
        </p:sp>
        <p:sp>
          <p:nvSpPr>
            <p:cNvPr id="5" name="Стрелка углом 4"/>
            <p:cNvSpPr/>
            <p:nvPr/>
          </p:nvSpPr>
          <p:spPr>
            <a:xfrm rot="10800000">
              <a:off x="4469820" y="4509120"/>
              <a:ext cx="668302" cy="648312"/>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solidFill>
                  <a:schemeClr val="tx1"/>
                </a:solidFill>
              </a:endParaRPr>
            </a:p>
          </p:txBody>
        </p:sp>
        <p:sp>
          <p:nvSpPr>
            <p:cNvPr id="60" name="Стрелка углом 59"/>
            <p:cNvSpPr/>
            <p:nvPr/>
          </p:nvSpPr>
          <p:spPr>
            <a:xfrm rot="10800000" flipH="1">
              <a:off x="1126136" y="4509120"/>
              <a:ext cx="680765" cy="648312"/>
            </a:xfrm>
            <a:prstGeom prst="bentArrow">
              <a:avLst>
                <a:gd name="adj1" fmla="val 25000"/>
                <a:gd name="adj2" fmla="val 23041"/>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solidFill>
                  <a:schemeClr val="tx1"/>
                </a:solidFill>
              </a:endParaRPr>
            </a:p>
          </p:txBody>
        </p:sp>
        <p:sp>
          <p:nvSpPr>
            <p:cNvPr id="62" name="TextBox 61"/>
            <p:cNvSpPr txBox="1"/>
            <p:nvPr/>
          </p:nvSpPr>
          <p:spPr>
            <a:xfrm>
              <a:off x="5030375" y="4569293"/>
              <a:ext cx="792088" cy="369332"/>
            </a:xfrm>
            <a:prstGeom prst="rect">
              <a:avLst/>
            </a:prstGeom>
            <a:noFill/>
          </p:spPr>
          <p:txBody>
            <a:bodyPr wrap="square" rtlCol="0">
              <a:spAutoFit/>
            </a:bodyPr>
            <a:lstStyle/>
            <a:p>
              <a:pPr algn="ctr"/>
              <a:r>
                <a:rPr lang="ru-RU" b="1" dirty="0">
                  <a:ln w="0"/>
                  <a:solidFill>
                    <a:srgbClr val="2E3279"/>
                  </a:solidFill>
                  <a:effectLst>
                    <a:outerShdw blurRad="38100" dist="25400" dir="5400000" algn="ctr" rotWithShape="0">
                      <a:srgbClr val="6E747A">
                        <a:alpha val="43000"/>
                      </a:srgbClr>
                    </a:outerShdw>
                  </a:effectLst>
                </a:rPr>
                <a:t>49%</a:t>
              </a:r>
            </a:p>
          </p:txBody>
        </p:sp>
        <p:sp>
          <p:nvSpPr>
            <p:cNvPr id="63" name="TextBox 62"/>
            <p:cNvSpPr txBox="1"/>
            <p:nvPr/>
          </p:nvSpPr>
          <p:spPr>
            <a:xfrm>
              <a:off x="436328" y="4569293"/>
              <a:ext cx="792088" cy="369332"/>
            </a:xfrm>
            <a:prstGeom prst="rect">
              <a:avLst/>
            </a:prstGeom>
            <a:noFill/>
          </p:spPr>
          <p:txBody>
            <a:bodyPr wrap="square" rtlCol="0">
              <a:spAutoFit/>
            </a:bodyPr>
            <a:lstStyle/>
            <a:p>
              <a:pPr algn="ctr"/>
              <a:r>
                <a:rPr lang="ru-RU" b="1" dirty="0">
                  <a:ln w="0"/>
                  <a:solidFill>
                    <a:srgbClr val="2E3279"/>
                  </a:solidFill>
                  <a:effectLst>
                    <a:outerShdw blurRad="38100" dist="25400" dir="5400000" algn="ctr" rotWithShape="0">
                      <a:srgbClr val="6E747A">
                        <a:alpha val="43000"/>
                      </a:srgbClr>
                    </a:outerShdw>
                  </a:effectLst>
                </a:rPr>
                <a:t>51%</a:t>
              </a:r>
            </a:p>
          </p:txBody>
        </p:sp>
      </p:grpSp>
      <p:sp>
        <p:nvSpPr>
          <p:cNvPr id="64" name="Rectangle 3"/>
          <p:cNvSpPr txBox="1">
            <a:spLocks noChangeArrowheads="1"/>
          </p:cNvSpPr>
          <p:nvPr/>
        </p:nvSpPr>
        <p:spPr>
          <a:xfrm>
            <a:off x="445729" y="5381144"/>
            <a:ext cx="11305256" cy="6666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endParaRPr lang="ru-RU" altLang="ru-RU" sz="1300" dirty="0">
              <a:latin typeface="Arial" panose="020B0604020202020204" pitchFamily="34" charset="0"/>
              <a:cs typeface="Arial" panose="020B0604020202020204" pitchFamily="34" charset="0"/>
            </a:endParaRPr>
          </a:p>
          <a:p>
            <a:pPr marL="0" indent="0" algn="just">
              <a:buNone/>
              <a:defRPr/>
            </a:pPr>
            <a:r>
              <a:rPr lang="en-US" altLang="ru-RU" sz="1300" dirty="0">
                <a:latin typeface="Arial" panose="020B0604020202020204" pitchFamily="34" charset="0"/>
                <a:cs typeface="Arial" panose="020B0604020202020204" pitchFamily="34" charset="0"/>
              </a:rPr>
              <a:t>The Partnership does not have subsidiaries, branches and representative offices</a:t>
            </a:r>
            <a:r>
              <a:rPr lang="ru-RU" altLang="ru-RU" sz="1300" dirty="0">
                <a:latin typeface="Arial" panose="020B0604020202020204" pitchFamily="34" charset="0"/>
                <a:cs typeface="Arial" panose="020B0604020202020204" pitchFamily="34" charset="0"/>
              </a:rPr>
              <a:t>.</a:t>
            </a:r>
          </a:p>
          <a:p>
            <a:pPr marL="0" indent="0" algn="just">
              <a:buNone/>
              <a:defRPr/>
            </a:pPr>
            <a:endParaRPr lang="ru-RU" altLang="ru-RU" sz="1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7417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Номер слайда 3">
            <a:extLst>
              <a:ext uri="{FF2B5EF4-FFF2-40B4-BE49-F238E27FC236}">
                <a16:creationId xmlns:a16="http://schemas.microsoft.com/office/drawing/2014/main" id="{E26496AE-A19D-48C3-B64B-565D90845C2D}"/>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3</a:t>
            </a:fld>
            <a:endParaRPr lang="ru-RU" dirty="0"/>
          </a:p>
        </p:txBody>
      </p:sp>
      <p:pic>
        <p:nvPicPr>
          <p:cNvPr id="1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5" name="Рисунок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7" name="TextBox 26">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r>
              <a:rPr lang="ru-RU" b="1" spc="120" dirty="0">
                <a:solidFill>
                  <a:srgbClr val="374579"/>
                </a:solidFill>
                <a:latin typeface="Arial" panose="020B0604020202020204" pitchFamily="34" charset="0"/>
                <a:cs typeface="Arial" panose="020B0604020202020204" pitchFamily="34" charset="0"/>
              </a:rPr>
              <a:t> (</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9" name="Rectangle 3"/>
          <p:cNvSpPr txBox="1">
            <a:spLocks noChangeArrowheads="1"/>
          </p:cNvSpPr>
          <p:nvPr/>
        </p:nvSpPr>
        <p:spPr>
          <a:xfrm>
            <a:off x="479376" y="1186843"/>
            <a:ext cx="4968552" cy="30342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The core operation </a:t>
            </a:r>
            <a:r>
              <a:rPr lang="en-US" altLang="ru-RU" sz="1400" dirty="0">
                <a:latin typeface="Arial" panose="020B0604020202020204" pitchFamily="34" charset="0"/>
                <a:cs typeface="Arial" panose="020B0604020202020204" pitchFamily="34" charset="0"/>
              </a:rPr>
              <a:t>of the Partnership is the provision of oil transportation services via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trunk pipeline. </a:t>
            </a:r>
          </a:p>
          <a:p>
            <a:pPr marL="0" indent="0" algn="just">
              <a:buFontTx/>
              <a:buNone/>
              <a:defRPr/>
            </a:pP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-Atyrau trunk oil pipeline is designed to transport oil from the West Kazakhstan region of the republic in the western and eastern directions. The starting point for oil  receiving and delivering of the trunk oil pipeline is the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MOPS in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village, and the final point is the OPS named after </a:t>
            </a:r>
            <a:r>
              <a:rPr lang="en-US" sz="1400" dirty="0" err="1">
                <a:latin typeface="Arial" panose="020B0604020202020204" pitchFamily="34" charset="0"/>
                <a:cs typeface="Arial" panose="020B0604020202020204" pitchFamily="34" charset="0"/>
              </a:rPr>
              <a:t>N.Shmanov</a:t>
            </a:r>
            <a:r>
              <a:rPr lang="en-US" sz="1400" dirty="0">
                <a:latin typeface="Arial" panose="020B0604020202020204" pitchFamily="34" charset="0"/>
                <a:cs typeface="Arial" panose="020B0604020202020204" pitchFamily="34" charset="0"/>
              </a:rPr>
              <a:t> in Atyrau city.</a:t>
            </a:r>
          </a:p>
          <a:p>
            <a:pPr marL="0" indent="0" algn="just">
              <a:buFontTx/>
              <a:buNone/>
              <a:defRPr/>
            </a:pPr>
            <a:endParaRPr lang="ru-RU" altLang="ru-RU" sz="1400" dirty="0">
              <a:solidFill>
                <a:srgbClr val="FF0000"/>
              </a:solidFill>
              <a:latin typeface="Arial" panose="020B0604020202020204" pitchFamily="34" charset="0"/>
              <a:cs typeface="Arial" panose="020B0604020202020204" pitchFamily="34" charset="0"/>
            </a:endParaRPr>
          </a:p>
          <a:p>
            <a:pPr marL="0" indent="0" algn="just">
              <a:buNone/>
              <a:defRPr/>
            </a:pPr>
            <a:r>
              <a:rPr lang="en-US" altLang="ru-RU" sz="1400" dirty="0">
                <a:latin typeface="Arial" panose="020B0604020202020204" pitchFamily="34" charset="0"/>
                <a:cs typeface="Arial" panose="020B0604020202020204" pitchFamily="34" charset="0"/>
              </a:rPr>
              <a:t>Since July 1, 2021, the possibility of oil transportation in the reverse direction has been realized – from Atyrau to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
            </a:r>
            <a:endParaRPr lang="ru-RU" altLang="ru-RU" sz="1400" dirty="0">
              <a:latin typeface="Arial" panose="020B0604020202020204" pitchFamily="34" charset="0"/>
              <a:cs typeface="Arial" panose="020B0604020202020204" pitchFamily="34" charset="0"/>
            </a:endParaRPr>
          </a:p>
        </p:txBody>
      </p:sp>
      <p:graphicFrame>
        <p:nvGraphicFramePr>
          <p:cNvPr id="30" name="Таблица 29"/>
          <p:cNvGraphicFramePr>
            <a:graphicFrameLocks noGrp="1"/>
          </p:cNvGraphicFramePr>
          <p:nvPr>
            <p:extLst>
              <p:ext uri="{D42A27DB-BD31-4B8C-83A1-F6EECF244321}">
                <p14:modId xmlns:p14="http://schemas.microsoft.com/office/powerpoint/2010/main" val="541689235"/>
              </p:ext>
            </p:extLst>
          </p:nvPr>
        </p:nvGraphicFramePr>
        <p:xfrm>
          <a:off x="5610844" y="1268760"/>
          <a:ext cx="6173788" cy="2947811"/>
        </p:xfrm>
        <a:graphic>
          <a:graphicData uri="http://schemas.openxmlformats.org/drawingml/2006/table">
            <a:tbl>
              <a:tblPr/>
              <a:tblGrid>
                <a:gridCol w="56991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225550">
                  <a:extLst>
                    <a:ext uri="{9D8B030D-6E8A-4147-A177-3AD203B41FA5}">
                      <a16:colId xmlns:a16="http://schemas.microsoft.com/office/drawing/2014/main" val="20002"/>
                    </a:ext>
                  </a:extLst>
                </a:gridCol>
                <a:gridCol w="1546225">
                  <a:extLst>
                    <a:ext uri="{9D8B030D-6E8A-4147-A177-3AD203B41FA5}">
                      <a16:colId xmlns:a16="http://schemas.microsoft.com/office/drawing/2014/main" val="20003"/>
                    </a:ext>
                  </a:extLst>
                </a:gridCol>
              </a:tblGrid>
              <a:tr h="982601">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No.</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Description </a:t>
                      </a:r>
                      <a:r>
                        <a:rPr kumimoji="0" lang="ru-RU" sz="1200" b="1" i="0" u="none" strike="noStrike" cap="none" normalizeH="0" baseline="0" dirty="0">
                          <a:ln>
                            <a:noFill/>
                          </a:ln>
                          <a:solidFill>
                            <a:srgbClr val="002060"/>
                          </a:solidFill>
                          <a:effectLst/>
                          <a:latin typeface="Arial" pitchFamily="34" charset="0"/>
                          <a:cs typeface="Times New Roman" pitchFamily="18" charset="0"/>
                        </a:rPr>
                        <a:t>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UoM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Quantity</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1</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Length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km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455,10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2</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Capacity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err="1">
                          <a:ln>
                            <a:noFill/>
                          </a:ln>
                          <a:solidFill>
                            <a:srgbClr val="002060"/>
                          </a:solidFill>
                          <a:effectLst/>
                          <a:latin typeface="Arial" pitchFamily="34" charset="0"/>
                          <a:cs typeface="Times New Roman" pitchFamily="18" charset="0"/>
                        </a:rPr>
                        <a:t>mln</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t</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year</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3</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Diameter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610</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4</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wall thickness</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7.1-12</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5</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material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Х65 </a:t>
                      </a:r>
                      <a:r>
                        <a:rPr kumimoji="0" lang="en-US" sz="1200" b="0" i="0" u="none" strike="noStrike" cap="none" normalizeH="0" baseline="0" dirty="0">
                          <a:ln>
                            <a:noFill/>
                          </a:ln>
                          <a:solidFill>
                            <a:srgbClr val="002060"/>
                          </a:solidFill>
                          <a:effectLst/>
                          <a:latin typeface="Arial" pitchFamily="34" charset="0"/>
                          <a:cs typeface="Times New Roman" pitchFamily="18" charset="0"/>
                        </a:rPr>
                        <a:t>API 5L steel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a:ln>
                            <a:noFill/>
                          </a:ln>
                          <a:solidFill>
                            <a:srgbClr val="002060"/>
                          </a:solidFill>
                          <a:effectLst/>
                          <a:latin typeface="Arial" pitchFamily="34" charset="0"/>
                          <a:cs typeface="Times New Roman" pitchFamily="18" charset="0"/>
                        </a:rPr>
                        <a:t>6</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Maximum pressure</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mPa</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6.4</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Rectangle 3"/>
          <p:cNvSpPr txBox="1">
            <a:spLocks noChangeArrowheads="1"/>
          </p:cNvSpPr>
          <p:nvPr/>
        </p:nvSpPr>
        <p:spPr>
          <a:xfrm>
            <a:off x="5610844" y="1052736"/>
            <a:ext cx="617378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Parameters of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oil pipeline</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 name="Прямоугольник 1"/>
          <p:cNvSpPr/>
          <p:nvPr/>
        </p:nvSpPr>
        <p:spPr>
          <a:xfrm>
            <a:off x="551384" y="4797152"/>
            <a:ext cx="11233248" cy="1988237"/>
          </a:xfrm>
          <a:prstGeom prst="rect">
            <a:avLst/>
          </a:prstGeom>
        </p:spPr>
        <p:txBody>
          <a:bodyPr wrap="square">
            <a:spAutoFit/>
          </a:bodyPr>
          <a:lstStyle/>
          <a:p>
            <a:pPr algn="just">
              <a:lnSpc>
                <a:spcPct val="80000"/>
              </a:lnSpc>
              <a:defRPr/>
            </a:pPr>
            <a:r>
              <a:rPr lang="en-US" sz="1400" b="1" dirty="0">
                <a:latin typeface="Arial" panose="020B0604020202020204" pitchFamily="34" charset="0"/>
                <a:cs typeface="Arial" panose="020B0604020202020204" pitchFamily="34" charset="0"/>
              </a:rPr>
              <a:t>In 2011, ARNM Order </a:t>
            </a:r>
            <a:r>
              <a:rPr lang="en-US" sz="1400" dirty="0">
                <a:latin typeface="Arial" panose="020B0604020202020204" pitchFamily="34" charset="0"/>
                <a:cs typeface="Arial" panose="020B0604020202020204" pitchFamily="34" charset="0"/>
              </a:rPr>
              <a:t>No. 351-OD dated November 7, 2011 </a:t>
            </a:r>
            <a:r>
              <a:rPr lang="en-US" sz="1400" b="1" dirty="0">
                <a:latin typeface="Arial" panose="020B0604020202020204" pitchFamily="34" charset="0"/>
                <a:cs typeface="Arial" panose="020B0604020202020204" pitchFamily="34" charset="0"/>
              </a:rPr>
              <a:t>approved </a:t>
            </a:r>
            <a:r>
              <a:rPr lang="en-US" sz="1400" dirty="0">
                <a:latin typeface="Arial" panose="020B0604020202020204" pitchFamily="34" charset="0"/>
                <a:cs typeface="Arial" panose="020B0604020202020204" pitchFamily="34" charset="0"/>
              </a:rPr>
              <a:t>a specific tariff in the amount of 5,912 tenge per 1 ton per 1000 km with an introduction date being January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ARNM Order No. 8-OD dated January 19, 2012 </a:t>
            </a:r>
            <a:r>
              <a:rPr lang="en-US" sz="1400" dirty="0">
                <a:latin typeface="Arial" panose="020B0604020202020204" pitchFamily="34" charset="0"/>
                <a:cs typeface="Arial" panose="020B0604020202020204" pitchFamily="34" charset="0"/>
              </a:rPr>
              <a:t>on amendments to ARNM Order No. 351-OD dated November 7, 2011, the specific tariff of 5,912 tenge per 1 ton per 1000 km entered into force on April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November 26, 2021 </a:t>
            </a:r>
            <a:r>
              <a:rPr lang="en-US" sz="1400" dirty="0">
                <a:latin typeface="Arial" panose="020B0604020202020204" pitchFamily="34" charset="0"/>
                <a:cs typeface="Arial" panose="020B0604020202020204" pitchFamily="34" charset="0"/>
              </a:rPr>
              <a:t>No. 132-OD, the tariff estimate was approved, taking into account the changes for the year 2021.</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December 07, 2022 </a:t>
            </a:r>
            <a:r>
              <a:rPr lang="en-US" sz="1400" dirty="0">
                <a:latin typeface="Arial" panose="020B0604020202020204" pitchFamily="34" charset="0"/>
                <a:cs typeface="Arial" panose="020B0604020202020204" pitchFamily="34" charset="0"/>
              </a:rPr>
              <a:t>No. 157-OD, amendments were made to the Order of the DCRNM dated November 26, 2021 No. 132-OD on approval of the tariff estimate, taking into account the changes for the year 2022.</a:t>
            </a:r>
            <a:endParaRPr lang="ru-RU" sz="140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1384" y="4511952"/>
            <a:ext cx="1123324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defRPr/>
            </a:pPr>
            <a:r>
              <a:rPr lang="en-US" altLang="ru-RU" sz="1400" b="1" dirty="0">
                <a:solidFill>
                  <a:srgbClr val="2E3279"/>
                </a:solidFill>
                <a:latin typeface="Arial" panose="020B0604020202020204" pitchFamily="34" charset="0"/>
                <a:cs typeface="Arial" panose="020B0604020202020204" pitchFamily="34" charset="0"/>
              </a:rPr>
              <a:t>The tariff for the provision of oil transportation services via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pipeline</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159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4</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a:t>
            </a:r>
            <a:endParaRPr lang="ru-RU" b="1" spc="120" dirty="0">
              <a:solidFill>
                <a:srgbClr val="374579"/>
              </a:solidFill>
              <a:latin typeface="Arial" panose="020B0604020202020204" pitchFamily="34" charset="0"/>
              <a:cs typeface="Arial" panose="020B0604020202020204" pitchFamily="34" charset="0"/>
            </a:endParaRPr>
          </a:p>
        </p:txBody>
      </p:sp>
      <p:sp>
        <p:nvSpPr>
          <p:cNvPr id="23" name="Rectangle 3"/>
          <p:cNvSpPr txBox="1">
            <a:spLocks noChangeArrowheads="1"/>
          </p:cNvSpPr>
          <p:nvPr/>
        </p:nvSpPr>
        <p:spPr>
          <a:xfrm>
            <a:off x="479376" y="1196752"/>
            <a:ext cx="11305256" cy="518457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1950" algn="just" defTabSz="355600">
              <a:buNone/>
            </a:pPr>
            <a:r>
              <a:rPr lang="en-US" altLang="ru-RU" sz="1200" dirty="0">
                <a:latin typeface="Arial" panose="020B0604020202020204" pitchFamily="34" charset="0"/>
                <a:cs typeface="Arial" panose="020B0604020202020204" pitchFamily="34" charset="0"/>
              </a:rPr>
              <a:t>By a joint order of the Ministry of Energy of the Republic of Kazakhstan dated April 29, 2016 and the CRNM dated April 14, 2016, the Investment Program of the Partnership for the years 2016-2020 was approved.</a:t>
            </a:r>
          </a:p>
          <a:p>
            <a:pPr marL="0" indent="361950" algn="just" defTabSz="355600">
              <a:buNone/>
            </a:pPr>
            <a:r>
              <a:rPr lang="en-US" altLang="ru-RU" sz="1200" dirty="0">
                <a:latin typeface="Arial" panose="020B0604020202020204" pitchFamily="34" charset="0"/>
                <a:cs typeface="Arial" panose="020B0604020202020204" pitchFamily="34" charset="0"/>
              </a:rPr>
              <a:t>However, until 2018, due to the lack of confirmation of the resource base, the Participants of the Partnership </a:t>
            </a:r>
            <a:r>
              <a:rPr lang="en-US" altLang="ru-RU" sz="1200" b="1" dirty="0">
                <a:latin typeface="Arial" panose="020B0604020202020204" pitchFamily="34" charset="0"/>
                <a:cs typeface="Arial" panose="020B0604020202020204" pitchFamily="34" charset="0"/>
              </a:rPr>
              <a:t>did not make an investment decision on the implementation of the Reverse Project.</a:t>
            </a:r>
          </a:p>
          <a:p>
            <a:pPr marL="0" indent="361950" algn="just" defTabSz="355600">
              <a:buNone/>
            </a:pPr>
            <a:r>
              <a:rPr lang="en-US" altLang="ru-RU" sz="1200" dirty="0">
                <a:latin typeface="Arial" panose="020B0604020202020204" pitchFamily="34" charset="0"/>
                <a:cs typeface="Arial" panose="020B0604020202020204" pitchFamily="34" charset="0"/>
              </a:rPr>
              <a:t>The project was approved by the Participant from the Chinese side only in May 2018. On the Kazakhstan side, the Reverse Project was approved by the decisions of the Investment Committees of </a:t>
            </a:r>
            <a:r>
              <a:rPr lang="en-US" altLang="ru-RU" sz="1200" dirty="0" err="1">
                <a:latin typeface="Arial" panose="020B0604020202020204" pitchFamily="34" charset="0"/>
                <a:cs typeface="Arial" panose="020B0604020202020204" pitchFamily="34" charset="0"/>
              </a:rPr>
              <a:t>KazTransOil</a:t>
            </a:r>
            <a:r>
              <a:rPr lang="en-US" altLang="ru-RU" sz="1200" dirty="0">
                <a:latin typeface="Arial" panose="020B0604020202020204" pitchFamily="34" charset="0"/>
                <a:cs typeface="Arial" panose="020B0604020202020204" pitchFamily="34" charset="0"/>
              </a:rPr>
              <a:t> JSC (minutes dated April 25, 2018), KazMunaiGas NC JSC (minutes dated June 12, 2018) and </a:t>
            </a:r>
            <a:r>
              <a:rPr lang="en-US" altLang="ru-RU" sz="1200" dirty="0" err="1">
                <a:latin typeface="Arial" panose="020B0604020202020204" pitchFamily="34" charset="0"/>
                <a:cs typeface="Arial" panose="020B0604020202020204" pitchFamily="34" charset="0"/>
              </a:rPr>
              <a:t>Samruk-Kazyna</a:t>
            </a:r>
            <a:r>
              <a:rPr lang="en-US" altLang="ru-RU" sz="1200" dirty="0">
                <a:latin typeface="Arial" panose="020B0604020202020204" pitchFamily="34" charset="0"/>
                <a:cs typeface="Arial" panose="020B0604020202020204" pitchFamily="34" charset="0"/>
              </a:rPr>
              <a:t> JSC (minutes dated July 10, 2018).</a:t>
            </a:r>
          </a:p>
          <a:p>
            <a:pPr marL="0" indent="361950" algn="just" defTabSz="355600">
              <a:buNone/>
            </a:pPr>
            <a:r>
              <a:rPr lang="en-US" altLang="ru-RU" sz="1200" dirty="0">
                <a:latin typeface="Arial" panose="020B0604020202020204" pitchFamily="34" charset="0"/>
                <a:cs typeface="Arial" panose="020B0604020202020204" pitchFamily="34" charset="0"/>
              </a:rPr>
              <a:t>The Investment Program </a:t>
            </a:r>
            <a:r>
              <a:rPr lang="en-US" altLang="ru-RU" sz="1200" b="1" dirty="0">
                <a:latin typeface="Arial" panose="020B0604020202020204" pitchFamily="34" charset="0"/>
                <a:cs typeface="Arial" panose="020B0604020202020204" pitchFamily="34" charset="0"/>
              </a:rPr>
              <a:t>includes investments </a:t>
            </a:r>
            <a:r>
              <a:rPr lang="en-US" altLang="ru-RU" sz="1200" dirty="0">
                <a:latin typeface="Arial" panose="020B0604020202020204" pitchFamily="34" charset="0"/>
                <a:cs typeface="Arial" panose="020B0604020202020204" pitchFamily="34" charset="0"/>
              </a:rPr>
              <a:t>within the framework of the Reverse Project of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section up to 6 million tons per year within the framework of the Project “The Second stage of the second stage of Kazakhstan-China oil pipeline construction. Increase in capacity to 20 million tons/year” (hereinafter referred to as the Reverse Project) </a:t>
            </a:r>
            <a:r>
              <a:rPr lang="en-US" altLang="ru-RU" sz="1200" b="1" dirty="0">
                <a:latin typeface="Arial" panose="020B0604020202020204" pitchFamily="34" charset="0"/>
                <a:cs typeface="Arial" panose="020B0604020202020204" pitchFamily="34" charset="0"/>
              </a:rPr>
              <a:t>for a total amount of 22.5 billion tenge</a:t>
            </a:r>
            <a:r>
              <a:rPr lang="en-US" altLang="ru-RU" sz="1200" dirty="0">
                <a:latin typeface="Arial" panose="020B0604020202020204" pitchFamily="34" charset="0"/>
                <a:cs typeface="Arial" panose="020B0604020202020204" pitchFamily="34" charset="0"/>
              </a:rPr>
              <a:t>. At the same time, the actual costs for the implementation of the Reverse Project in the period from 2016 to the 1st half of 2024 amounted to </a:t>
            </a:r>
            <a:r>
              <a:rPr lang="en-US" altLang="ru-RU" sz="1200" b="1" dirty="0">
                <a:latin typeface="Arial" panose="020B0604020202020204" pitchFamily="34" charset="0"/>
                <a:cs typeface="Arial" panose="020B0604020202020204" pitchFamily="34" charset="0"/>
              </a:rPr>
              <a:t>29.6 billion tenge</a:t>
            </a:r>
            <a:r>
              <a:rPr lang="en-US" altLang="ru-RU" sz="1200" dirty="0">
                <a:latin typeface="Arial" panose="020B0604020202020204" pitchFamily="34" charset="0"/>
                <a:cs typeface="Arial" panose="020B0604020202020204" pitchFamily="34" charset="0"/>
              </a:rPr>
              <a:t>.</a:t>
            </a:r>
          </a:p>
          <a:p>
            <a:pPr marL="0" indent="361950" algn="just" defTabSz="355600">
              <a:buNone/>
            </a:pPr>
            <a:r>
              <a:rPr lang="en-US" altLang="ru-RU" sz="1200" dirty="0">
                <a:latin typeface="Arial" panose="020B0604020202020204" pitchFamily="34" charset="0"/>
                <a:cs typeface="Arial" panose="020B0604020202020204" pitchFamily="34" charset="0"/>
              </a:rPr>
              <a:t>The main condition for the implementation of the Reverse Project is the provision of a resource base – the availability of long-term volumes of West Kazakhstan oil for transportation to domestic oil refineries and for export to PRC.</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It shall be noted </a:t>
            </a:r>
            <a:r>
              <a:rPr lang="en-US" altLang="ru-RU" sz="1200" dirty="0">
                <a:latin typeface="Arial" panose="020B0604020202020204" pitchFamily="34" charset="0"/>
                <a:cs typeface="Arial" panose="020B0604020202020204" pitchFamily="34" charset="0"/>
              </a:rPr>
              <a:t>that the approved </a:t>
            </a:r>
            <a:r>
              <a:rPr lang="en-US" altLang="ru-RU" sz="1200" b="1" dirty="0">
                <a:latin typeface="Arial" panose="020B0604020202020204" pitchFamily="34" charset="0"/>
                <a:cs typeface="Arial" panose="020B0604020202020204" pitchFamily="34" charset="0"/>
              </a:rPr>
              <a:t>tariff of 2011 </a:t>
            </a:r>
            <a:r>
              <a:rPr lang="en-US" altLang="ru-RU" sz="1200" b="1" u="sng" dirty="0">
                <a:latin typeface="Arial" panose="020B0604020202020204" pitchFamily="34" charset="0"/>
                <a:cs typeface="Arial" panose="020B0604020202020204" pitchFamily="34" charset="0"/>
              </a:rPr>
              <a:t>does not take into account </a:t>
            </a:r>
            <a:r>
              <a:rPr lang="en-US" altLang="ru-RU" sz="1200" b="1" dirty="0">
                <a:latin typeface="Arial" panose="020B0604020202020204" pitchFamily="34" charset="0"/>
                <a:cs typeface="Arial" panose="020B0604020202020204" pitchFamily="34" charset="0"/>
              </a:rPr>
              <a:t>and could not objectively take into account the costs of implementing the approved investment program</a:t>
            </a:r>
            <a:r>
              <a:rPr lang="en-US" altLang="ru-RU" sz="1200" dirty="0">
                <a:latin typeface="Arial" panose="020B0604020202020204" pitchFamily="34" charset="0"/>
                <a:cs typeface="Arial" panose="020B0604020202020204" pitchFamily="34" charset="0"/>
              </a:rPr>
              <a:t> for 2016-2020, as a result of which the implementation of this investment program is at the expense of profits and depreciation charges of the Partnership.</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dirty="0">
                <a:latin typeface="Arial" panose="020B0604020202020204" pitchFamily="34" charset="0"/>
                <a:cs typeface="Arial" panose="020B0604020202020204" pitchFamily="34" charset="0"/>
              </a:rPr>
              <a:t>The Partnership does not have a new investment program, however, in accordance with the instructions of the Head of State and concerned government agencies, the Partnership is working on the issue of implementing a project to expand </a:t>
            </a:r>
            <a:r>
              <a:rPr lang="en-US" altLang="ru-RU" sz="1200" dirty="0" err="1">
                <a:latin typeface="Arial" panose="020B0604020202020204" pitchFamily="34" charset="0"/>
                <a:cs typeface="Arial" panose="020B0604020202020204" pitchFamily="34" charset="0"/>
              </a:rPr>
              <a:t>Kenkiyak</a:t>
            </a:r>
            <a:r>
              <a:rPr lang="en-US" altLang="ru-RU" sz="1200" dirty="0">
                <a:latin typeface="Arial" panose="020B0604020202020204" pitchFamily="34" charset="0"/>
                <a:cs typeface="Arial" panose="020B0604020202020204" pitchFamily="34" charset="0"/>
              </a:rPr>
              <a:t>-Atyrau oil pipeline to 12 million tons per year. </a:t>
            </a:r>
          </a:p>
          <a:p>
            <a:pPr marL="0" indent="361950" algn="just" defTabSz="355600">
              <a:buNone/>
            </a:pPr>
            <a:endParaRPr lang="en-US" altLang="ru-RU" sz="1200" dirty="0">
              <a:latin typeface="Arial" panose="020B0604020202020204" pitchFamily="34" charset="0"/>
              <a:cs typeface="Arial" panose="020B0604020202020204" pitchFamily="34" charset="0"/>
            </a:endParaRPr>
          </a:p>
          <a:p>
            <a:pPr marL="0" indent="361950" algn="just" defTabSz="355600">
              <a:buNone/>
            </a:pPr>
            <a:r>
              <a:rPr lang="en-US" altLang="ru-RU" sz="1200" b="1" dirty="0">
                <a:latin typeface="Arial" panose="020B0604020202020204" pitchFamily="34" charset="0"/>
                <a:cs typeface="Arial" panose="020B0604020202020204" pitchFamily="34" charset="0"/>
              </a:rPr>
              <a:t>The Expansion Project is planned to be implemented, among other things, at the expense of the Partnership’s own funds. In this regard, in order to implement the Expansion Project, the Partnership accumulates funds generated by the accumulation of depreciation charges. </a:t>
            </a:r>
          </a:p>
        </p:txBody>
      </p:sp>
    </p:spTree>
    <p:extLst>
      <p:ext uri="{BB962C8B-B14F-4D97-AF65-F5344CB8AC3E}">
        <p14:creationId xmlns:p14="http://schemas.microsoft.com/office/powerpoint/2010/main" val="229788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5</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 </a:t>
            </a: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3" name="Rectangle 3"/>
          <p:cNvSpPr txBox="1">
            <a:spLocks noChangeArrowheads="1"/>
          </p:cNvSpPr>
          <p:nvPr/>
        </p:nvSpPr>
        <p:spPr>
          <a:xfrm>
            <a:off x="479376" y="1152493"/>
            <a:ext cx="11305256" cy="44367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defTabSz="355600">
              <a:buNone/>
            </a:pPr>
            <a:r>
              <a:rPr lang="ru-RU" sz="1200" b="1"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The purpose of the Reverse Project implementation </a:t>
            </a:r>
            <a:r>
              <a:rPr lang="en-US" sz="1200" dirty="0">
                <a:latin typeface="Arial" panose="020B0604020202020204" pitchFamily="34" charset="0"/>
                <a:cs typeface="Arial" panose="020B0604020202020204" pitchFamily="34" charset="0"/>
              </a:rPr>
              <a:t>is to achieve oil transportation in the reverse direction in the amount of up to 6 million tons per year through </a:t>
            </a:r>
            <a:r>
              <a:rPr lang="en-US" sz="1200" dirty="0" err="1">
                <a:latin typeface="Arial" panose="020B0604020202020204" pitchFamily="34" charset="0"/>
                <a:cs typeface="Arial" panose="020B0604020202020204" pitchFamily="34" charset="0"/>
              </a:rPr>
              <a:t>Kenkiyak</a:t>
            </a:r>
            <a:r>
              <a:rPr lang="en-US" sz="1200" dirty="0">
                <a:latin typeface="Arial" panose="020B0604020202020204" pitchFamily="34" charset="0"/>
                <a:cs typeface="Arial" panose="020B0604020202020204" pitchFamily="34" charset="0"/>
              </a:rPr>
              <a:t>-Atyrau trunk oil pipeline to ensure the supply of West Kazakhstan oil to the republic’s oil refineries and to increase oil exports to PRC. Due to the decrease in production volumes at Aktobe and </a:t>
            </a:r>
            <a:r>
              <a:rPr lang="en-US" sz="1200" dirty="0" err="1">
                <a:latin typeface="Arial" panose="020B0604020202020204" pitchFamily="34" charset="0"/>
                <a:cs typeface="Arial" panose="020B0604020202020204" pitchFamily="34" charset="0"/>
              </a:rPr>
              <a:t>Kumkol</a:t>
            </a:r>
            <a:r>
              <a:rPr lang="en-US" sz="1200" dirty="0">
                <a:latin typeface="Arial" panose="020B0604020202020204" pitchFamily="34" charset="0"/>
                <a:cs typeface="Arial" panose="020B0604020202020204" pitchFamily="34" charset="0"/>
              </a:rPr>
              <a:t> fields, it is necessary to reverse oil supplies from the western region in order to provide West Kazakhstan oil to the oil refineries of the Republic of Kazakhstan, which will create conditions for providing the domestic market of the Republic with petroleum products.</a:t>
            </a:r>
          </a:p>
          <a:p>
            <a:pPr marL="0" indent="0" algn="just" defTabSz="355600">
              <a:buNone/>
            </a:pPr>
            <a:endParaRPr lang="ru-RU" sz="1200" dirty="0">
              <a:latin typeface="Arial" panose="020B0604020202020204" pitchFamily="34" charset="0"/>
              <a:cs typeface="Arial" panose="020B0604020202020204" pitchFamily="34" charset="0"/>
            </a:endParaRPr>
          </a:p>
          <a:p>
            <a:pPr marL="0" indent="361950" algn="just" defTabSz="355600">
              <a:buNone/>
            </a:pPr>
            <a:r>
              <a:rPr lang="en-US" sz="1200" b="1" dirty="0">
                <a:latin typeface="Arial" panose="020B0604020202020204" pitchFamily="34" charset="0"/>
                <a:cs typeface="Arial" panose="020B0604020202020204" pitchFamily="34" charset="0"/>
              </a:rPr>
              <a:t>The basis for the implementation of the Reverse Project </a:t>
            </a:r>
            <a:r>
              <a:rPr lang="en-US" sz="1200" dirty="0">
                <a:latin typeface="Arial" panose="020B0604020202020204" pitchFamily="34" charset="0"/>
                <a:cs typeface="Arial" panose="020B0604020202020204" pitchFamily="34" charset="0"/>
              </a:rPr>
              <a:t>is the Agreement between the Government of the Republic of Kazakhstan and the Government of the People’s Republic of China on certain Issues of cooperation in the development and Operation of Kazakhstan-China oil pipeline, ratified by the Law of the Republic of Kazakhstan dated October 17, 2013 No. 136-V, according to which the parties shall increase the capacity of Kazakhstan-China oil pipeline sections in accordance with reasonable volumes of oil supplies to the domestic market and for export.</a:t>
            </a:r>
          </a:p>
          <a:p>
            <a:pPr marL="0" indent="0" algn="just" defTabSz="355600">
              <a:buNone/>
            </a:pPr>
            <a:endParaRPr lang="ru-RU" sz="1200" dirty="0">
              <a:latin typeface="Arial" panose="020B0604020202020204" pitchFamily="34" charset="0"/>
              <a:cs typeface="Arial" panose="020B0604020202020204" pitchFamily="34" charset="0"/>
            </a:endParaRPr>
          </a:p>
          <a:p>
            <a:pPr marL="0" indent="358775" algn="just">
              <a:buNone/>
            </a:pPr>
            <a:r>
              <a:rPr lang="en-US" sz="1200" b="1" dirty="0">
                <a:latin typeface="Arial" panose="020B0604020202020204" pitchFamily="34" charset="0"/>
                <a:cs typeface="Arial" panose="020B0604020202020204" pitchFamily="34" charset="0"/>
              </a:rPr>
              <a:t>The current status of the Reverse Project</a:t>
            </a:r>
            <a:r>
              <a:rPr lang="ru-RU" sz="1200" b="1" dirty="0">
                <a:latin typeface="Arial" panose="020B0604020202020204" pitchFamily="34" charset="0"/>
                <a:cs typeface="Arial" panose="020B0604020202020204" pitchFamily="34" charset="0"/>
              </a:rPr>
              <a:t>.</a:t>
            </a:r>
            <a:endParaRPr lang="ru-RU" sz="1200" b="1" dirty="0">
              <a:solidFill>
                <a:srgbClr val="FF0000"/>
              </a:solidFill>
              <a:latin typeface="Arial" panose="020B0604020202020204" pitchFamily="34" charset="0"/>
              <a:cs typeface="Arial" panose="020B0604020202020204" pitchFamily="34" charset="0"/>
            </a:endParaRP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To date, all activities have been completed and the following is put into operation:</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1</a:t>
            </a:r>
            <a:r>
              <a:rPr lang="en-US" sz="1200" baseline="30000" dirty="0">
                <a:latin typeface="Arial" panose="020B0604020202020204" pitchFamily="34" charset="0"/>
                <a:ea typeface="Tahoma" panose="020B0604030504040204" pitchFamily="34" charset="0"/>
                <a:cs typeface="Arial" panose="020B0604020202020204" pitchFamily="34" charset="0"/>
              </a:rPr>
              <a:t>st</a:t>
            </a:r>
            <a:r>
              <a:rPr lang="en-US" sz="1200" dirty="0">
                <a:latin typeface="Arial" panose="020B0604020202020204" pitchFamily="34" charset="0"/>
                <a:ea typeface="Tahoma" panose="020B0604030504040204" pitchFamily="34" charset="0"/>
                <a:cs typeface="Arial" panose="020B0604020202020204" pitchFamily="34" charset="0"/>
              </a:rPr>
              <a:t> start-up complex (EPC-1 facilities), the act of acceptance of facilities into operation was signed on June 15, 2020;</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2</a:t>
            </a:r>
            <a:r>
              <a:rPr lang="en-US" sz="1200" baseline="30000" dirty="0">
                <a:latin typeface="Arial" panose="020B0604020202020204" pitchFamily="34" charset="0"/>
                <a:ea typeface="Tahoma" panose="020B0604030504040204" pitchFamily="34" charset="0"/>
                <a:cs typeface="Arial" panose="020B0604020202020204" pitchFamily="34" charset="0"/>
              </a:rPr>
              <a:t>nd</a:t>
            </a:r>
            <a:r>
              <a:rPr lang="en-US" sz="1200" dirty="0">
                <a:latin typeface="Arial" panose="020B0604020202020204" pitchFamily="34" charset="0"/>
                <a:ea typeface="Tahoma" panose="020B0604030504040204" pitchFamily="34" charset="0"/>
                <a:cs typeface="Arial" panose="020B0604020202020204" pitchFamily="34" charset="0"/>
              </a:rPr>
              <a:t> start-up complex (facilities of technological purpose of Aman OPS), the act of acceptance of facilities into operation was signed on June 30,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heating furnaces, the act of acceptance of the facilities into operation was signed on October 29, 2021;</a:t>
            </a:r>
          </a:p>
          <a:p>
            <a:pPr marL="803275" algn="just"/>
            <a:r>
              <a:rPr lang="en-US" sz="1200" dirty="0">
                <a:latin typeface="Arial" panose="020B0604020202020204" pitchFamily="34" charset="0"/>
                <a:ea typeface="Tahoma" panose="020B0604030504040204" pitchFamily="34" charset="0"/>
                <a:cs typeface="Arial" panose="020B0604020202020204" pitchFamily="34" charset="0"/>
              </a:rPr>
              <a:t>the facilities of the supplying gas pipeline (EPC-4), the act of acceptance of facilities into operation was signed on November 30, 2022.</a:t>
            </a:r>
            <a:endParaRPr lang="ru-RU" sz="1200"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endParaRPr lang="en-US" sz="1200" b="1" dirty="0">
              <a:latin typeface="Arial" panose="020B0604020202020204" pitchFamily="34" charset="0"/>
              <a:ea typeface="Tahoma" panose="020B0604030504040204" pitchFamily="34" charset="0"/>
              <a:cs typeface="Arial" panose="020B0604020202020204" pitchFamily="34" charset="0"/>
            </a:endParaRPr>
          </a:p>
          <a:p>
            <a:pPr marL="0" indent="358775" algn="just">
              <a:buNone/>
            </a:pPr>
            <a:r>
              <a:rPr lang="en-US" sz="1200" b="1" dirty="0">
                <a:latin typeface="Arial" panose="020B0604020202020204" pitchFamily="34" charset="0"/>
                <a:ea typeface="Tahoma" panose="020B0604030504040204" pitchFamily="34" charset="0"/>
                <a:cs typeface="Arial" panose="020B0604020202020204" pitchFamily="34" charset="0"/>
              </a:rPr>
              <a:t>Since July 1, 2021, it has been possible to transport oil in the reverse direction through the technological facilities of Aman OPS. </a:t>
            </a:r>
            <a:br>
              <a:rPr lang="en-US" sz="1200" b="1" dirty="0">
                <a:latin typeface="Arial" panose="020B0604020202020204" pitchFamily="34" charset="0"/>
                <a:ea typeface="Tahoma" panose="020B0604030504040204" pitchFamily="34" charset="0"/>
                <a:cs typeface="Arial" panose="020B0604020202020204" pitchFamily="34" charset="0"/>
              </a:rPr>
            </a:br>
            <a:r>
              <a:rPr lang="en-US" sz="1200" b="1" dirty="0">
                <a:latin typeface="Arial" panose="020B0604020202020204" pitchFamily="34" charset="0"/>
                <a:ea typeface="Tahoma" panose="020B0604030504040204" pitchFamily="34" charset="0"/>
                <a:cs typeface="Arial" panose="020B0604020202020204" pitchFamily="34" charset="0"/>
              </a:rPr>
              <a:t>All equipment is operating normally.</a:t>
            </a:r>
          </a:p>
          <a:p>
            <a:pPr marL="0" indent="358775" algn="just">
              <a:buNone/>
            </a:pPr>
            <a:r>
              <a:rPr lang="en-US" sz="1200" dirty="0">
                <a:latin typeface="Arial" panose="020B0604020202020204" pitchFamily="34" charset="0"/>
                <a:ea typeface="Tahoma" panose="020B0604030504040204" pitchFamily="34" charset="0"/>
                <a:cs typeface="Arial" panose="020B0604020202020204" pitchFamily="34" charset="0"/>
              </a:rPr>
              <a:t>Facilities of the 3rd start-up complex (administrative facilities) remain in work, which do not affect oil transportation.</a:t>
            </a:r>
          </a:p>
          <a:p>
            <a:pPr marL="0" indent="358775" algn="just">
              <a:buNone/>
            </a:pPr>
            <a:endParaRPr lang="ru-RU" sz="12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189052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6</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2024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net cost</a:t>
            </a:r>
            <a:r>
              <a:rPr lang="ru-RU" b="1" spc="120" dirty="0">
                <a:solidFill>
                  <a:srgbClr val="374579"/>
                </a:solidFill>
                <a:latin typeface="Arial" panose="020B0604020202020204" pitchFamily="34" charset="0"/>
                <a:cs typeface="Arial" panose="020B0604020202020204" pitchFamily="34" charset="0"/>
              </a:rPr>
              <a:t>)</a:t>
            </a:r>
          </a:p>
        </p:txBody>
      </p:sp>
      <p:graphicFrame>
        <p:nvGraphicFramePr>
          <p:cNvPr id="22" name="Таблица 21">
            <a:extLst>
              <a:ext uri="{FF2B5EF4-FFF2-40B4-BE49-F238E27FC236}">
                <a16:creationId xmlns:a16="http://schemas.microsoft.com/office/drawing/2014/main" id="{7DF669EF-3586-6FC4-592E-B2FE15633142}"/>
              </a:ext>
            </a:extLst>
          </p:cNvPr>
          <p:cNvGraphicFramePr>
            <a:graphicFrameLocks noGrp="1"/>
          </p:cNvGraphicFramePr>
          <p:nvPr>
            <p:extLst>
              <p:ext uri="{D42A27DB-BD31-4B8C-83A1-F6EECF244321}">
                <p14:modId xmlns:p14="http://schemas.microsoft.com/office/powerpoint/2010/main" val="4058265249"/>
              </p:ext>
            </p:extLst>
          </p:nvPr>
        </p:nvGraphicFramePr>
        <p:xfrm>
          <a:off x="0" y="908720"/>
          <a:ext cx="12144672" cy="5949281"/>
        </p:xfrm>
        <a:graphic>
          <a:graphicData uri="http://schemas.openxmlformats.org/drawingml/2006/table">
            <a:tbl>
              <a:tblPr/>
              <a:tblGrid>
                <a:gridCol w="370547">
                  <a:extLst>
                    <a:ext uri="{9D8B030D-6E8A-4147-A177-3AD203B41FA5}">
                      <a16:colId xmlns:a16="http://schemas.microsoft.com/office/drawing/2014/main" val="263313573"/>
                    </a:ext>
                  </a:extLst>
                </a:gridCol>
                <a:gridCol w="2833262">
                  <a:extLst>
                    <a:ext uri="{9D8B030D-6E8A-4147-A177-3AD203B41FA5}">
                      <a16:colId xmlns:a16="http://schemas.microsoft.com/office/drawing/2014/main" val="3251298986"/>
                    </a:ext>
                  </a:extLst>
                </a:gridCol>
                <a:gridCol w="372536">
                  <a:extLst>
                    <a:ext uri="{9D8B030D-6E8A-4147-A177-3AD203B41FA5}">
                      <a16:colId xmlns:a16="http://schemas.microsoft.com/office/drawing/2014/main" val="1775833922"/>
                    </a:ext>
                  </a:extLst>
                </a:gridCol>
                <a:gridCol w="1727567">
                  <a:extLst>
                    <a:ext uri="{9D8B030D-6E8A-4147-A177-3AD203B41FA5}">
                      <a16:colId xmlns:a16="http://schemas.microsoft.com/office/drawing/2014/main" val="4033524703"/>
                    </a:ext>
                  </a:extLst>
                </a:gridCol>
                <a:gridCol w="1944216">
                  <a:extLst>
                    <a:ext uri="{9D8B030D-6E8A-4147-A177-3AD203B41FA5}">
                      <a16:colId xmlns:a16="http://schemas.microsoft.com/office/drawing/2014/main" val="654424509"/>
                    </a:ext>
                  </a:extLst>
                </a:gridCol>
                <a:gridCol w="360040">
                  <a:extLst>
                    <a:ext uri="{9D8B030D-6E8A-4147-A177-3AD203B41FA5}">
                      <a16:colId xmlns:a16="http://schemas.microsoft.com/office/drawing/2014/main" val="3740927153"/>
                    </a:ext>
                  </a:extLst>
                </a:gridCol>
                <a:gridCol w="4536504">
                  <a:extLst>
                    <a:ext uri="{9D8B030D-6E8A-4147-A177-3AD203B41FA5}">
                      <a16:colId xmlns:a16="http://schemas.microsoft.com/office/drawing/2014/main" val="1989875151"/>
                    </a:ext>
                  </a:extLst>
                </a:gridCol>
              </a:tblGrid>
              <a:tr h="617567">
                <a:tc>
                  <a:txBody>
                    <a:bodyPr/>
                    <a:lstStyle/>
                    <a:p>
                      <a:pPr algn="ctr" fontAlgn="ctr"/>
                      <a:r>
                        <a:rPr lang="en-US" sz="1000" b="1" i="0" u="none" strike="noStrike" dirty="0">
                          <a:effectLst/>
                          <a:latin typeface="Times New Roman" panose="02020603050405020304" pitchFamily="18" charset="0"/>
                        </a:rPr>
                        <a:t>No.</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Description of indicators of tariff estimate</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UoM</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Included into approved tariff estimate</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The actual indicators of tariff estimate </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Var</a:t>
                      </a:r>
                      <a:r>
                        <a:rPr lang="ru-RU" sz="1000" b="1" i="0" u="none" strike="noStrike" dirty="0">
                          <a:effectLst/>
                          <a:latin typeface="Times New Roman" panose="02020603050405020304" pitchFamily="18" charset="0"/>
                        </a:rPr>
                        <a:t>. </a:t>
                      </a:r>
                      <a:r>
                        <a:rPr lang="en-US" sz="1000" b="1" i="0" u="none" strike="noStrike" dirty="0">
                          <a:effectLst/>
                          <a:latin typeface="Times New Roman" panose="02020603050405020304" pitchFamily="18" charset="0"/>
                        </a:rPr>
                        <a:t>in</a:t>
                      </a:r>
                      <a:r>
                        <a:rPr lang="ru-RU" sz="1000" b="1" i="0" u="none" strike="noStrike" dirty="0">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Reasons for variation</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2585410321"/>
                  </a:ext>
                </a:extLst>
              </a:tr>
              <a:tr h="336513">
                <a:tc>
                  <a:txBody>
                    <a:bodyPr/>
                    <a:lstStyle/>
                    <a:p>
                      <a:pPr algn="ctr" fontAlgn="ctr"/>
                      <a:r>
                        <a:rPr lang="en-US" sz="1000" b="1" i="0" u="none" strike="noStrike">
                          <a:effectLst/>
                          <a:latin typeface="Times New Roman" panose="02020603050405020304" pitchFamily="18" charset="0"/>
                        </a:rPr>
                        <a:t>I</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Costs of production of goods and provision of services, total, including:</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err="1">
                          <a:effectLst/>
                          <a:latin typeface="Times New Roman" panose="02020603050405020304" pitchFamily="18" charset="0"/>
                        </a:rPr>
                        <a:t>thous</a:t>
                      </a:r>
                      <a:r>
                        <a:rPr lang="ru-RU" sz="1000" b="0" i="0" u="none" strike="noStrike" dirty="0">
                          <a:effectLst/>
                          <a:latin typeface="Times New Roman" panose="02020603050405020304" pitchFamily="18" charset="0"/>
                        </a:rPr>
                        <a:t>.   </a:t>
                      </a:r>
                      <a:r>
                        <a:rPr lang="en-US" sz="1000" b="0" i="0" u="none" strike="noStrike" dirty="0">
                          <a:effectLst/>
                          <a:latin typeface="Times New Roman" panose="02020603050405020304" pitchFamily="18" charset="0"/>
                        </a:rPr>
                        <a:t>tenge</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4 014 877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4 202 703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105</a:t>
                      </a:r>
                      <a:r>
                        <a:rPr lang="ru-RU" sz="1000" b="0" i="0" u="none" strike="noStrike" dirty="0">
                          <a:effectLst/>
                          <a:latin typeface="Times New Roman" panose="02020603050405020304" pitchFamily="18" charset="0"/>
                        </a:rPr>
                        <a:t>%</a:t>
                      </a:r>
                      <a:endParaRPr lang="ru-RU" sz="1000" b="1"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ru-RU" sz="1000" b="1"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947769"/>
                  </a:ext>
                </a:extLst>
              </a:tr>
              <a:tr h="165035">
                <a:tc>
                  <a:txBody>
                    <a:bodyPr/>
                    <a:lstStyle/>
                    <a:p>
                      <a:pPr algn="ctr" fontAlgn="ctr"/>
                      <a:r>
                        <a:rPr lang="ru-RU" sz="1000" b="1" i="0" u="none" strike="noStrike">
                          <a:effectLst/>
                          <a:latin typeface="Times New Roman" panose="02020603050405020304" pitchFamily="18" charset="0"/>
                        </a:rPr>
                        <a:t>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Wages costs, including total:</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96 824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117 062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121</a:t>
                      </a:r>
                      <a:r>
                        <a:rPr lang="ru-RU" sz="1000" b="0" i="0" u="none" strike="noStrike" dirty="0">
                          <a:effectLst/>
                          <a:latin typeface="Times New Roman" panose="02020603050405020304" pitchFamily="18" charset="0"/>
                        </a:rPr>
                        <a:t>%</a:t>
                      </a:r>
                      <a:endParaRPr lang="ru-RU" sz="1000" b="1"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algn="ctr" fontAlgn="ctr"/>
                      <a:r>
                        <a:rPr lang="en-US" sz="1000" b="0" i="0" u="none" strike="noStrike" dirty="0">
                          <a:effectLst/>
                          <a:latin typeface="Times New Roman" panose="02020603050405020304" pitchFamily="18" charset="0"/>
                        </a:rPr>
                        <a:t>actual, in accordance with RoK </a:t>
                      </a:r>
                      <a:r>
                        <a:rPr lang="en-US" sz="1000" b="0" i="0" u="none" strike="noStrike" dirty="0" err="1">
                          <a:effectLst/>
                          <a:latin typeface="Times New Roman" panose="02020603050405020304" pitchFamily="18" charset="0"/>
                        </a:rPr>
                        <a:t>labour</a:t>
                      </a:r>
                      <a:r>
                        <a:rPr lang="en-US" sz="1000" b="0" i="0" u="none" strike="noStrike" dirty="0">
                          <a:effectLst/>
                          <a:latin typeface="Times New Roman" panose="02020603050405020304" pitchFamily="18" charset="0"/>
                        </a:rPr>
                        <a:t> legislation</a:t>
                      </a:r>
                      <a:endParaRPr lang="ru-RU" sz="1000" b="0"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7534185"/>
                  </a:ext>
                </a:extLst>
              </a:tr>
              <a:tr h="165035">
                <a:tc>
                  <a:txBody>
                    <a:bodyPr/>
                    <a:lstStyle/>
                    <a:p>
                      <a:pPr algn="ctr" fontAlgn="ctr"/>
                      <a:r>
                        <a:rPr lang="ru-RU" sz="1000" b="0" i="0" u="none" strike="noStrike">
                          <a:effectLst/>
                          <a:latin typeface="Times New Roman" panose="02020603050405020304" pitchFamily="18" charset="0"/>
                        </a:rPr>
                        <a:t>1.1.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wages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89 034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106 041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1000" b="0"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2031373"/>
                  </a:ext>
                </a:extLst>
              </a:tr>
              <a:tr h="183667">
                <a:tc>
                  <a:txBody>
                    <a:bodyPr/>
                    <a:lstStyle/>
                    <a:p>
                      <a:pPr algn="ctr" fontAlgn="ctr"/>
                      <a:r>
                        <a:rPr lang="ru-RU" sz="1000" b="0" i="0" u="none" strike="noStrike">
                          <a:effectLst/>
                          <a:latin typeface="Times New Roman" panose="02020603050405020304" pitchFamily="18" charset="0"/>
                        </a:rPr>
                        <a:t>1.2.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social tax and social deductions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7 790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11 021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1000" b="0"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68793685"/>
                  </a:ext>
                </a:extLst>
              </a:tr>
              <a:tr h="475688">
                <a:tc>
                  <a:txBody>
                    <a:bodyPr/>
                    <a:lstStyle/>
                    <a:p>
                      <a:pPr algn="ctr" fontAlgn="ctr"/>
                      <a:r>
                        <a:rPr lang="ru-RU" sz="1000" b="1" i="0" u="none" strike="noStrike">
                          <a:effectLst/>
                          <a:latin typeface="Times New Roman" panose="02020603050405020304" pitchFamily="18" charset="0"/>
                        </a:rPr>
                        <a:t>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Depreciation</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1 871 666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1 597 955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accrual of depreciation on FA and IA calculated at the net cost of oil transportation services, excluding depreciation of the FA for other activities (lease of the FOCL, </a:t>
                      </a:r>
                      <a:r>
                        <a:rPr lang="en-US" sz="1000" b="0" i="0" u="none" strike="noStrike" dirty="0" err="1">
                          <a:solidFill>
                            <a:srgbClr val="000000"/>
                          </a:solidFill>
                          <a:effectLst/>
                          <a:latin typeface="Times New Roman" panose="02020603050405020304" pitchFamily="18" charset="0"/>
                        </a:rPr>
                        <a:t>inv.No</a:t>
                      </a:r>
                      <a:r>
                        <a:rPr lang="en-US" sz="1000" b="0" i="0" u="none" strike="noStrike" dirty="0">
                          <a:solidFill>
                            <a:srgbClr val="000000"/>
                          </a:solidFill>
                          <a:effectLst/>
                          <a:latin typeface="Times New Roman" panose="02020603050405020304" pitchFamily="18" charset="0"/>
                        </a:rPr>
                        <a:t>. 1061, 2822)</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28342876"/>
                  </a:ext>
                </a:extLst>
              </a:tr>
              <a:tr h="316937">
                <a:tc>
                  <a:txBody>
                    <a:bodyPr/>
                    <a:lstStyle/>
                    <a:p>
                      <a:pPr algn="ctr" fontAlgn="ctr"/>
                      <a:r>
                        <a:rPr lang="ru-RU" sz="1000" b="1" i="0" u="none" strike="noStrike">
                          <a:effectLst/>
                          <a:latin typeface="Times New Roman" panose="02020603050405020304" pitchFamily="18" charset="0"/>
                        </a:rPr>
                        <a:t>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Repairs that do not lead to an increase in the cost of fixed assets</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23 758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6 641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upon accrual of expenses under concluded contracts</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287549"/>
                  </a:ext>
                </a:extLst>
              </a:tr>
              <a:tr h="165035">
                <a:tc>
                  <a:txBody>
                    <a:bodyPr/>
                    <a:lstStyle/>
                    <a:p>
                      <a:pPr algn="ctr" fontAlgn="ctr"/>
                      <a:r>
                        <a:rPr lang="ru-RU" sz="1000" b="1" i="0" u="none" strike="noStrike">
                          <a:effectLst/>
                          <a:latin typeface="Times New Roman" panose="02020603050405020304" pitchFamily="18" charset="0"/>
                        </a:rPr>
                        <a:t>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Other expenses, total including:</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2 022 629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2 481 044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upon accrual of expenses under concluded contracts</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92163843"/>
                  </a:ext>
                </a:extLst>
              </a:tr>
              <a:tr h="165035">
                <a:tc>
                  <a:txBody>
                    <a:bodyPr/>
                    <a:lstStyle/>
                    <a:p>
                      <a:pPr algn="ctr" fontAlgn="ctr"/>
                      <a:r>
                        <a:rPr lang="ru-RU" sz="1000" b="0" i="0" u="none" strike="noStrike">
                          <a:effectLst/>
                          <a:latin typeface="Times New Roman" panose="02020603050405020304" pitchFamily="18" charset="0"/>
                        </a:rPr>
                        <a:t>4.1.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satellite communication services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1 044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8 913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upon accrual of expenses under concluded contracts</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9858630"/>
                  </a:ext>
                </a:extLst>
              </a:tr>
              <a:tr h="475688">
                <a:tc>
                  <a:txBody>
                    <a:bodyPr/>
                    <a:lstStyle/>
                    <a:p>
                      <a:pPr algn="ctr" fontAlgn="ctr"/>
                      <a:r>
                        <a:rPr lang="ru-RU" sz="1000" b="0" i="0" u="none" strike="noStrike">
                          <a:effectLst/>
                          <a:latin typeface="Times New Roman" panose="02020603050405020304" pitchFamily="18" charset="0"/>
                        </a:rPr>
                        <a:t>4.2.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insurance</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1 175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1 608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For this article, the contracts are transitional, in this regard, the conclusion is planned to be made in the second half of the year. 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19721360"/>
                  </a:ext>
                </a:extLst>
              </a:tr>
              <a:tr h="286608">
                <a:tc>
                  <a:txBody>
                    <a:bodyPr/>
                    <a:lstStyle/>
                    <a:p>
                      <a:pPr algn="ctr" fontAlgn="ctr"/>
                      <a:r>
                        <a:rPr lang="ru-RU" sz="1000" b="0" i="0" u="none" strike="noStrike">
                          <a:effectLst/>
                          <a:latin typeface="Times New Roman" panose="02020603050405020304" pitchFamily="18" charset="0"/>
                        </a:rPr>
                        <a:t>4.3.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operator services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1 471 455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1 878 957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upon accrual of expenses under concluded contracts</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41510100"/>
                  </a:ext>
                </a:extLst>
              </a:tr>
              <a:tr h="293599">
                <a:tc>
                  <a:txBody>
                    <a:bodyPr/>
                    <a:lstStyle/>
                    <a:p>
                      <a:pPr algn="ctr" fontAlgn="ctr"/>
                      <a:r>
                        <a:rPr lang="ru-RU" sz="1000" b="0" i="0" u="none" strike="noStrike">
                          <a:effectLst/>
                          <a:latin typeface="Times New Roman" panose="02020603050405020304" pitchFamily="18" charset="0"/>
                        </a:rPr>
                        <a:t>4.4.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non-departmental and fire protection</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296 861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255 475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8013163"/>
                  </a:ext>
                </a:extLst>
              </a:tr>
              <a:tr h="464721">
                <a:tc>
                  <a:txBody>
                    <a:bodyPr/>
                    <a:lstStyle/>
                    <a:p>
                      <a:pPr algn="ctr" fontAlgn="ctr"/>
                      <a:r>
                        <a:rPr lang="ru-RU" sz="1000" b="0" i="0" u="none" strike="noStrike">
                          <a:effectLst/>
                          <a:latin typeface="Times New Roman" panose="02020603050405020304" pitchFamily="18" charset="0"/>
                        </a:rPr>
                        <a:t>4.5.</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technical maintenance of S&amp;PAS (security and perimeter alarm system)</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32 272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22 318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12808731"/>
                  </a:ext>
                </a:extLst>
              </a:tr>
              <a:tr h="188741">
                <a:tc>
                  <a:txBody>
                    <a:bodyPr/>
                    <a:lstStyle/>
                    <a:p>
                      <a:pPr algn="ctr" fontAlgn="ctr"/>
                      <a:r>
                        <a:rPr lang="ru-RU" sz="1000" b="1" i="0" u="none" strike="noStrike">
                          <a:effectLst/>
                          <a:latin typeface="Times New Roman" panose="02020603050405020304" pitchFamily="18" charset="0"/>
                        </a:rPr>
                        <a:t>4.6.</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Other costs, total, including:</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219 822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313 774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546296"/>
                  </a:ext>
                </a:extLst>
              </a:tr>
              <a:tr h="188741">
                <a:tc>
                  <a:txBody>
                    <a:bodyPr/>
                    <a:lstStyle/>
                    <a:p>
                      <a:pPr algn="ctr" fontAlgn="ctr"/>
                      <a:r>
                        <a:rPr lang="ru-RU" sz="1000" b="0" i="0" u="none" strike="noStrike">
                          <a:effectLst/>
                          <a:latin typeface="Times New Roman" panose="02020603050405020304" pitchFamily="18" charset="0"/>
                        </a:rPr>
                        <a:t>4.6.1.</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aviation services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34 363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by the end of the year, the execution will be </a:t>
                      </a:r>
                      <a:r>
                        <a:rPr kumimoji="0" lang="ru-RU"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100% </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6685367"/>
                  </a:ext>
                </a:extLst>
              </a:tr>
              <a:tr h="316937">
                <a:tc>
                  <a:txBody>
                    <a:bodyPr/>
                    <a:lstStyle/>
                    <a:p>
                      <a:pPr algn="ctr" fontAlgn="ctr"/>
                      <a:r>
                        <a:rPr lang="ru-RU" sz="1000" b="0" i="0" u="none" strike="noStrike">
                          <a:effectLst/>
                          <a:latin typeface="Times New Roman" panose="02020603050405020304" pitchFamily="18" charset="0"/>
                        </a:rPr>
                        <a:t>4.6.2.</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technical maintenance of production technological communication system</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58 442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41 013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by the end of the year, the execution will be </a:t>
                      </a:r>
                      <a:r>
                        <a:rPr kumimoji="0" lang="ru-RU"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100% </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4646719"/>
                  </a:ext>
                </a:extLst>
              </a:tr>
              <a:tr h="311875">
                <a:tc>
                  <a:txBody>
                    <a:bodyPr/>
                    <a:lstStyle/>
                    <a:p>
                      <a:pPr algn="ctr" fontAlgn="ctr"/>
                      <a:r>
                        <a:rPr lang="ru-RU" sz="1000" b="0" i="0" u="none" strike="noStrike">
                          <a:effectLst/>
                          <a:latin typeface="Times New Roman" panose="02020603050405020304" pitchFamily="18" charset="0"/>
                        </a:rPr>
                        <a:t>4.6.3.</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technical maintenance of oil metering stations</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24 162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21 565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707934"/>
                  </a:ext>
                </a:extLst>
              </a:tr>
              <a:tr h="188741">
                <a:tc>
                  <a:txBody>
                    <a:bodyPr/>
                    <a:lstStyle/>
                    <a:p>
                      <a:pPr algn="ctr" fontAlgn="ctr"/>
                      <a:r>
                        <a:rPr lang="ru-RU" sz="1000" b="0" i="0" u="none" strike="noStrike">
                          <a:effectLst/>
                          <a:latin typeface="Times New Roman" panose="02020603050405020304" pitchFamily="18" charset="0"/>
                        </a:rPr>
                        <a:t>4.6.4.</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environment protection</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effectLst/>
                          <a:latin typeface="Times New Roman" panose="02020603050405020304" pitchFamily="18" charset="0"/>
                        </a:rPr>
                        <a:t>6 246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effectLst/>
                          <a:latin typeface="Times New Roman" panose="02020603050405020304" pitchFamily="18" charset="0"/>
                        </a:rPr>
                        <a:t>10 105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upon accrual of expenses under concluded contracts</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71647473"/>
                  </a:ext>
                </a:extLst>
              </a:tr>
              <a:tr h="188741">
                <a:tc>
                  <a:txBody>
                    <a:bodyPr/>
                    <a:lstStyle/>
                    <a:p>
                      <a:pPr algn="ctr" fontAlgn="ctr"/>
                      <a:r>
                        <a:rPr lang="ru-RU" sz="1000" b="0" i="0" u="none" strike="noStrike">
                          <a:effectLst/>
                          <a:latin typeface="Times New Roman" panose="02020603050405020304" pitchFamily="18" charset="0"/>
                        </a:rPr>
                        <a:t>4.6.5.</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err="1">
                          <a:effectLst/>
                          <a:latin typeface="Times New Roman" panose="02020603050405020304" pitchFamily="18" charset="0"/>
                        </a:rPr>
                        <a:t>labour</a:t>
                      </a:r>
                      <a:r>
                        <a:rPr lang="en-US" sz="1000" b="0" i="0" u="none" strike="noStrike" dirty="0">
                          <a:effectLst/>
                          <a:latin typeface="Times New Roman" panose="02020603050405020304" pitchFamily="18" charset="0"/>
                        </a:rPr>
                        <a:t> protection</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13 402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17 547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upon accrual of expenses under concluded contracts</a:t>
                      </a:r>
                      <a:endParaRPr kumimoji="0" lang="ru-RU"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96626541"/>
                  </a:ext>
                </a:extLst>
              </a:tr>
              <a:tr h="188741">
                <a:tc>
                  <a:txBody>
                    <a:bodyPr/>
                    <a:lstStyle/>
                    <a:p>
                      <a:pPr algn="ctr" fontAlgn="ctr"/>
                      <a:r>
                        <a:rPr lang="ru-RU" sz="1000" b="0" i="0" u="none" strike="noStrike">
                          <a:effectLst/>
                          <a:latin typeface="Times New Roman" panose="02020603050405020304" pitchFamily="18" charset="0"/>
                        </a:rPr>
                        <a:t>4.6.6.</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services of emergency rescue service</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51 000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43 780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18814671"/>
                  </a:ext>
                </a:extLst>
              </a:tr>
              <a:tr h="265636">
                <a:tc>
                  <a:txBody>
                    <a:bodyPr/>
                    <a:lstStyle/>
                    <a:p>
                      <a:pPr algn="ctr" fontAlgn="ctr"/>
                      <a:r>
                        <a:rPr lang="ru-RU" sz="1000" b="0" i="0" u="none" strike="noStrike">
                          <a:effectLst/>
                          <a:latin typeface="Times New Roman" panose="02020603050405020304" pitchFamily="18" charset="0"/>
                        </a:rPr>
                        <a:t>4.6.7.</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energy</a:t>
                      </a:r>
                      <a:endParaRPr lang="ru-RU" sz="1000" b="0"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32 207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179 765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according to the charges for the energy provision and transportation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0866112"/>
                  </a:ext>
                </a:extLst>
              </a:tr>
            </a:tbl>
          </a:graphicData>
        </a:graphic>
      </p:graphicFrame>
    </p:spTree>
    <p:extLst>
      <p:ext uri="{BB962C8B-B14F-4D97-AF65-F5344CB8AC3E}">
        <p14:creationId xmlns:p14="http://schemas.microsoft.com/office/powerpoint/2010/main" val="3722160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7</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2024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expenses of the period</a:t>
            </a:r>
            <a:r>
              <a:rPr lang="ru-RU" b="1" spc="120" dirty="0">
                <a:solidFill>
                  <a:srgbClr val="374579"/>
                </a:solidFill>
                <a:latin typeface="Arial" panose="020B0604020202020204" pitchFamily="34" charset="0"/>
                <a:cs typeface="Arial" panose="020B0604020202020204" pitchFamily="34" charset="0"/>
              </a:rPr>
              <a:t>)</a:t>
            </a:r>
          </a:p>
        </p:txBody>
      </p:sp>
      <p:graphicFrame>
        <p:nvGraphicFramePr>
          <p:cNvPr id="2" name="Таблица 1">
            <a:extLst>
              <a:ext uri="{FF2B5EF4-FFF2-40B4-BE49-F238E27FC236}">
                <a16:creationId xmlns:a16="http://schemas.microsoft.com/office/drawing/2014/main" id="{FCDB4CAE-DFE9-7EC2-BB11-6C61A7F79E3C}"/>
              </a:ext>
            </a:extLst>
          </p:cNvPr>
          <p:cNvGraphicFramePr>
            <a:graphicFrameLocks noGrp="1"/>
          </p:cNvGraphicFramePr>
          <p:nvPr>
            <p:extLst>
              <p:ext uri="{D42A27DB-BD31-4B8C-83A1-F6EECF244321}">
                <p14:modId xmlns:p14="http://schemas.microsoft.com/office/powerpoint/2010/main" val="3849298476"/>
              </p:ext>
            </p:extLst>
          </p:nvPr>
        </p:nvGraphicFramePr>
        <p:xfrm>
          <a:off x="0" y="908720"/>
          <a:ext cx="12144672" cy="5949271"/>
        </p:xfrm>
        <a:graphic>
          <a:graphicData uri="http://schemas.openxmlformats.org/drawingml/2006/table">
            <a:tbl>
              <a:tblPr/>
              <a:tblGrid>
                <a:gridCol w="506742">
                  <a:extLst>
                    <a:ext uri="{9D8B030D-6E8A-4147-A177-3AD203B41FA5}">
                      <a16:colId xmlns:a16="http://schemas.microsoft.com/office/drawing/2014/main" val="2726141476"/>
                    </a:ext>
                  </a:extLst>
                </a:gridCol>
                <a:gridCol w="2492914">
                  <a:extLst>
                    <a:ext uri="{9D8B030D-6E8A-4147-A177-3AD203B41FA5}">
                      <a16:colId xmlns:a16="http://schemas.microsoft.com/office/drawing/2014/main" val="2395558892"/>
                    </a:ext>
                  </a:extLst>
                </a:gridCol>
                <a:gridCol w="288032">
                  <a:extLst>
                    <a:ext uri="{9D8B030D-6E8A-4147-A177-3AD203B41FA5}">
                      <a16:colId xmlns:a16="http://schemas.microsoft.com/office/drawing/2014/main" val="1074869522"/>
                    </a:ext>
                  </a:extLst>
                </a:gridCol>
                <a:gridCol w="1872208">
                  <a:extLst>
                    <a:ext uri="{9D8B030D-6E8A-4147-A177-3AD203B41FA5}">
                      <a16:colId xmlns:a16="http://schemas.microsoft.com/office/drawing/2014/main" val="246460690"/>
                    </a:ext>
                  </a:extLst>
                </a:gridCol>
                <a:gridCol w="1728192">
                  <a:extLst>
                    <a:ext uri="{9D8B030D-6E8A-4147-A177-3AD203B41FA5}">
                      <a16:colId xmlns:a16="http://schemas.microsoft.com/office/drawing/2014/main" val="643933581"/>
                    </a:ext>
                  </a:extLst>
                </a:gridCol>
                <a:gridCol w="432048">
                  <a:extLst>
                    <a:ext uri="{9D8B030D-6E8A-4147-A177-3AD203B41FA5}">
                      <a16:colId xmlns:a16="http://schemas.microsoft.com/office/drawing/2014/main" val="2019894291"/>
                    </a:ext>
                  </a:extLst>
                </a:gridCol>
                <a:gridCol w="4824536">
                  <a:extLst>
                    <a:ext uri="{9D8B030D-6E8A-4147-A177-3AD203B41FA5}">
                      <a16:colId xmlns:a16="http://schemas.microsoft.com/office/drawing/2014/main" val="3150084790"/>
                    </a:ext>
                  </a:extLst>
                </a:gridCol>
              </a:tblGrid>
              <a:tr h="581893">
                <a:tc>
                  <a:txBody>
                    <a:bodyPr/>
                    <a:lstStyle/>
                    <a:p>
                      <a:pPr algn="ctr" fontAlgn="ctr"/>
                      <a:r>
                        <a:rPr lang="en-US" sz="1000" b="1" i="0" u="none" strike="noStrike" dirty="0">
                          <a:effectLst/>
                          <a:latin typeface="Times New Roman" panose="02020603050405020304" pitchFamily="18" charset="0"/>
                        </a:rPr>
                        <a:t>No.</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Description of indicators of tariff estimate</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UoM</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Included into approved tariff estimate</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The actual indicators of tariff estimate </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Var</a:t>
                      </a:r>
                      <a:r>
                        <a:rPr lang="ru-RU" sz="1000" b="1" i="0" u="none" strike="noStrike" dirty="0">
                          <a:effectLst/>
                          <a:latin typeface="Times New Roman" panose="02020603050405020304" pitchFamily="18" charset="0"/>
                        </a:rPr>
                        <a:t>. </a:t>
                      </a:r>
                      <a:r>
                        <a:rPr lang="en-US" sz="1000" b="1" i="0" u="none" strike="noStrike" dirty="0">
                          <a:effectLst/>
                          <a:latin typeface="Times New Roman" panose="02020603050405020304" pitchFamily="18" charset="0"/>
                        </a:rPr>
                        <a:t>in</a:t>
                      </a:r>
                      <a:r>
                        <a:rPr lang="ru-RU" sz="1000" b="1" i="0" u="none" strike="noStrike" dirty="0">
                          <a:effectLst/>
                          <a:latin typeface="Times New Roman" panose="02020603050405020304" pitchFamily="18" charset="0"/>
                        </a:rPr>
                        <a:t> %</a:t>
                      </a: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000" b="1" i="0" u="none" strike="noStrike" dirty="0">
                          <a:effectLst/>
                          <a:latin typeface="Times New Roman" panose="02020603050405020304" pitchFamily="18" charset="0"/>
                        </a:rPr>
                        <a:t>Reasons for variation</a:t>
                      </a:r>
                      <a:endParaRPr lang="ru-RU" sz="1000" b="1" i="0" u="none" strike="noStrike" dirty="0">
                        <a:effectLst/>
                        <a:latin typeface="Times New Roman" panose="02020603050405020304" pitchFamily="18" charset="0"/>
                      </a:endParaRPr>
                    </a:p>
                  </a:txBody>
                  <a:tcPr marL="6166" marR="6166" marT="616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761640530"/>
                  </a:ext>
                </a:extLst>
              </a:tr>
              <a:tr h="170819">
                <a:tc>
                  <a:txBody>
                    <a:bodyPr/>
                    <a:lstStyle/>
                    <a:p>
                      <a:pPr algn="ctr" fontAlgn="ctr"/>
                      <a:r>
                        <a:rPr lang="en-US" sz="1000" b="1" i="0" u="none" strike="noStrike">
                          <a:effectLst/>
                          <a:latin typeface="Times New Roman" panose="02020603050405020304" pitchFamily="18" charset="0"/>
                        </a:rPr>
                        <a:t>II</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Expenses of the period</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1 119 942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905 670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81</a:t>
                      </a:r>
                      <a:r>
                        <a:rPr lang="ru-RU" sz="1050" b="0" i="0" u="none" strike="noStrike" dirty="0">
                          <a:effectLst/>
                          <a:latin typeface="Times New Roman" panose="02020603050405020304" pitchFamily="18" charset="0"/>
                        </a:rPr>
                        <a:t>%</a:t>
                      </a:r>
                      <a:endParaRPr lang="ru-RU" sz="1050" b="1"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ru-RU" sz="1050" b="1" i="0" u="none" strike="noStrike" dirty="0">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8787976"/>
                  </a:ext>
                </a:extLst>
              </a:tr>
              <a:tr h="311876">
                <a:tc>
                  <a:txBody>
                    <a:bodyPr/>
                    <a:lstStyle/>
                    <a:p>
                      <a:pPr algn="ctr" fontAlgn="ctr"/>
                      <a:r>
                        <a:rPr lang="ru-RU" sz="1000" b="1" i="0" u="none" strike="noStrike" dirty="0">
                          <a:effectLst/>
                          <a:latin typeface="Times New Roman" panose="02020603050405020304" pitchFamily="18" charset="0"/>
                        </a:rPr>
                        <a:t>5</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General and administrative expenses, total including:</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1 119 942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905 670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1000" b="0" i="0" u="none" strike="noStrike" dirty="0">
                          <a:solidFill>
                            <a:srgbClr val="000000"/>
                          </a:solidFill>
                          <a:effectLst/>
                          <a:latin typeface="Times New Roman" panose="02020603050405020304" pitchFamily="18" charset="0"/>
                        </a:rPr>
                        <a:t>actual, in accordance with RoK </a:t>
                      </a:r>
                      <a:r>
                        <a:rPr lang="en-US" sz="1000" b="0" i="0" u="none" strike="noStrike" dirty="0" err="1">
                          <a:solidFill>
                            <a:srgbClr val="000000"/>
                          </a:solidFill>
                          <a:effectLst/>
                          <a:latin typeface="Times New Roman" panose="02020603050405020304" pitchFamily="18" charset="0"/>
                        </a:rPr>
                        <a:t>labour</a:t>
                      </a:r>
                      <a:r>
                        <a:rPr lang="en-US" sz="1000" b="0" i="0" u="none" strike="noStrike" dirty="0">
                          <a:solidFill>
                            <a:srgbClr val="000000"/>
                          </a:solidFill>
                          <a:effectLst/>
                          <a:latin typeface="Times New Roman" panose="02020603050405020304" pitchFamily="18" charset="0"/>
                        </a:rPr>
                        <a:t>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22889180"/>
                  </a:ext>
                </a:extLst>
              </a:tr>
              <a:tr h="170819">
                <a:tc>
                  <a:txBody>
                    <a:bodyPr/>
                    <a:lstStyle/>
                    <a:p>
                      <a:pPr algn="ctr" fontAlgn="ctr"/>
                      <a:r>
                        <a:rPr lang="ru-RU" sz="1000" b="0" i="0" u="none" strike="noStrike">
                          <a:effectLst/>
                          <a:latin typeface="Times New Roman" panose="02020603050405020304" pitchFamily="18" charset="0"/>
                        </a:rPr>
                        <a:t>5.1.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administrative personnel wage</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300 163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187 212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42394164"/>
                  </a:ext>
                </a:extLst>
              </a:tr>
              <a:tr h="170819">
                <a:tc>
                  <a:txBody>
                    <a:bodyPr/>
                    <a:lstStyle/>
                    <a:p>
                      <a:pPr algn="ctr" fontAlgn="ctr"/>
                      <a:r>
                        <a:rPr lang="ru-RU" sz="1000" b="0" i="0" u="none" strike="noStrike">
                          <a:effectLst/>
                          <a:latin typeface="Times New Roman" panose="02020603050405020304" pitchFamily="18" charset="0"/>
                        </a:rPr>
                        <a:t>5.2.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Social tax and social deductions</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26 264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a:effectLst/>
                          <a:latin typeface="Times New Roman" panose="02020603050405020304" pitchFamily="18" charset="0"/>
                        </a:rPr>
                        <a:t>21 486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2486314"/>
                  </a:ext>
                </a:extLst>
              </a:tr>
              <a:tr h="311876">
                <a:tc>
                  <a:txBody>
                    <a:bodyPr/>
                    <a:lstStyle/>
                    <a:p>
                      <a:pPr algn="ctr" fontAlgn="ctr"/>
                      <a:r>
                        <a:rPr lang="ru-RU" sz="1000" b="1" i="0" u="none" strike="noStrike">
                          <a:effectLst/>
                          <a:latin typeface="Times New Roman" panose="02020603050405020304" pitchFamily="18" charset="0"/>
                        </a:rPr>
                        <a:t>5.3.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Services of third parties, total including:</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49 680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142 881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288%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66549374"/>
                  </a:ext>
                </a:extLst>
              </a:tr>
              <a:tr h="170819">
                <a:tc>
                  <a:txBody>
                    <a:bodyPr/>
                    <a:lstStyle/>
                    <a:p>
                      <a:pPr algn="ctr" fontAlgn="ctr"/>
                      <a:r>
                        <a:rPr lang="ru-RU" sz="1000" b="0" i="0" u="none" strike="noStrike">
                          <a:effectLst/>
                          <a:latin typeface="Times New Roman" panose="02020603050405020304" pitchFamily="18" charset="0"/>
                        </a:rPr>
                        <a:t>5.3.1.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auditing services</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28 010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a:effectLst/>
                          <a:latin typeface="Times New Roman" panose="02020603050405020304" pitchFamily="18" charset="0"/>
                        </a:rPr>
                        <a:t>15 519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upon accrual of expenses under concluded contracts</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8811558"/>
                  </a:ext>
                </a:extLst>
              </a:tr>
              <a:tr h="170819">
                <a:tc>
                  <a:txBody>
                    <a:bodyPr/>
                    <a:lstStyle/>
                    <a:p>
                      <a:pPr algn="ctr" fontAlgn="ctr"/>
                      <a:r>
                        <a:rPr lang="ru-RU" sz="1000" b="0" i="0" u="none" strike="noStrike">
                          <a:effectLst/>
                          <a:latin typeface="Times New Roman" panose="02020603050405020304" pitchFamily="18" charset="0"/>
                        </a:rPr>
                        <a:t>5.3.2.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consulting-informative</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3 128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a:effectLst/>
                          <a:latin typeface="Times New Roman" panose="02020603050405020304" pitchFamily="18" charset="0"/>
                        </a:rPr>
                        <a:t>8 643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according to contracts concluded for FA and IA repair and maintenance</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2762084"/>
                  </a:ext>
                </a:extLst>
              </a:tr>
              <a:tr h="170819">
                <a:tc>
                  <a:txBody>
                    <a:bodyPr/>
                    <a:lstStyle/>
                    <a:p>
                      <a:pPr algn="ctr" fontAlgn="ctr"/>
                      <a:r>
                        <a:rPr lang="ru-RU" sz="1000" b="0" i="0" u="none" strike="noStrike">
                          <a:effectLst/>
                          <a:latin typeface="Times New Roman" panose="02020603050405020304" pitchFamily="18" charset="0"/>
                        </a:rPr>
                        <a:t>5.3.3.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repair and maintenance of FA and IA</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18 542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a:effectLst/>
                          <a:latin typeface="Times New Roman" panose="02020603050405020304" pitchFamily="18" charset="0"/>
                        </a:rPr>
                        <a:t>118 719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640%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in accordance with RoK </a:t>
                      </a:r>
                      <a:r>
                        <a:rPr lang="en-US" sz="1000" b="0" i="0" u="none" strike="noStrike" dirty="0" err="1">
                          <a:solidFill>
                            <a:srgbClr val="000000"/>
                          </a:solidFill>
                          <a:effectLst/>
                          <a:latin typeface="Times New Roman" panose="02020603050405020304" pitchFamily="18" charset="0"/>
                        </a:rPr>
                        <a:t>labour</a:t>
                      </a:r>
                      <a:r>
                        <a:rPr lang="en-US" sz="1000" b="0" i="0" u="none" strike="noStrike" dirty="0">
                          <a:solidFill>
                            <a:srgbClr val="000000"/>
                          </a:solidFill>
                          <a:effectLst/>
                          <a:latin typeface="Times New Roman" panose="02020603050405020304" pitchFamily="18" charset="0"/>
                        </a:rPr>
                        <a:t>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8824193"/>
                  </a:ext>
                </a:extLst>
              </a:tr>
              <a:tr h="170819">
                <a:tc>
                  <a:txBody>
                    <a:bodyPr/>
                    <a:lstStyle/>
                    <a:p>
                      <a:pPr algn="ctr" fontAlgn="ctr"/>
                      <a:r>
                        <a:rPr lang="ru-RU" sz="1000" b="1" i="0" u="none" strike="noStrike">
                          <a:effectLst/>
                          <a:latin typeface="Times New Roman" panose="02020603050405020304" pitchFamily="18" charset="0"/>
                        </a:rPr>
                        <a:t>5.4.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Business trip costs</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13 628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18 812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39174419"/>
                  </a:ext>
                </a:extLst>
              </a:tr>
              <a:tr h="170819">
                <a:tc>
                  <a:txBody>
                    <a:bodyPr/>
                    <a:lstStyle/>
                    <a:p>
                      <a:pPr algn="ctr" fontAlgn="ctr"/>
                      <a:r>
                        <a:rPr lang="ru-RU" sz="1000" b="1" i="0" u="none" strike="noStrike">
                          <a:effectLst/>
                          <a:latin typeface="Times New Roman" panose="02020603050405020304" pitchFamily="18" charset="0"/>
                        </a:rPr>
                        <a:t>5.5.</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Communication, internet, postal services</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13 085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a:effectLst/>
                          <a:latin typeface="Times New Roman" panose="02020603050405020304" pitchFamily="18" charset="0"/>
                        </a:rPr>
                        <a:t>11 207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16980178"/>
                  </a:ext>
                </a:extLst>
              </a:tr>
              <a:tr h="311876">
                <a:tc>
                  <a:txBody>
                    <a:bodyPr/>
                    <a:lstStyle/>
                    <a:p>
                      <a:pPr algn="ctr" fontAlgn="ctr"/>
                      <a:r>
                        <a:rPr lang="ru-RU" sz="1000" b="1" i="0" u="none" strike="noStrike">
                          <a:effectLst/>
                          <a:latin typeface="Times New Roman" panose="02020603050405020304" pitchFamily="18" charset="0"/>
                        </a:rPr>
                        <a:t>5.6.</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Tax payments and fees, total including:</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369 993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a:effectLst/>
                          <a:latin typeface="Times New Roman" panose="02020603050405020304" pitchFamily="18" charset="0"/>
                        </a:rPr>
                        <a:t>222 963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Times New Roman" panose="02020603050405020304" pitchFamily="18" charset="0"/>
                        </a:rPr>
                        <a:t>actual, in accordance with RoK tax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616657"/>
                  </a:ext>
                </a:extLst>
              </a:tr>
              <a:tr h="170819">
                <a:tc>
                  <a:txBody>
                    <a:bodyPr/>
                    <a:lstStyle/>
                    <a:p>
                      <a:pPr algn="ctr" fontAlgn="ctr"/>
                      <a:r>
                        <a:rPr lang="ru-RU" sz="1000" b="0" i="0" u="none" strike="noStrike">
                          <a:effectLst/>
                          <a:latin typeface="Times New Roman" panose="02020603050405020304" pitchFamily="18" charset="0"/>
                        </a:rPr>
                        <a:t>5.6.1.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property tax</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368 840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a:effectLst/>
                          <a:latin typeface="Times New Roman" panose="02020603050405020304" pitchFamily="18" charset="0"/>
                        </a:rPr>
                        <a:t>222 093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Times New Roman" panose="02020603050405020304" pitchFamily="18" charset="0"/>
                        </a:rPr>
                        <a:t>actual, in accordance with RoK tax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6933952"/>
                  </a:ext>
                </a:extLst>
              </a:tr>
              <a:tr h="170819">
                <a:tc>
                  <a:txBody>
                    <a:bodyPr/>
                    <a:lstStyle/>
                    <a:p>
                      <a:pPr algn="ctr" fontAlgn="ctr"/>
                      <a:r>
                        <a:rPr lang="ru-RU" sz="1000" b="0" i="0" u="none" strike="noStrike">
                          <a:effectLst/>
                          <a:latin typeface="Times New Roman" panose="02020603050405020304" pitchFamily="18" charset="0"/>
                        </a:rPr>
                        <a:t>5.6.2.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vehicles tax</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50" b="0" i="0" u="none" strike="noStrike" dirty="0">
                          <a:effectLst/>
                          <a:latin typeface="Times New Roman" panose="02020603050405020304" pitchFamily="18"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Times New Roman" panose="02020603050405020304" pitchFamily="18" charset="0"/>
                        </a:rPr>
                        <a:t>actual, in accordance with RoK tax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5293559"/>
                  </a:ext>
                </a:extLst>
              </a:tr>
              <a:tr h="170819">
                <a:tc>
                  <a:txBody>
                    <a:bodyPr/>
                    <a:lstStyle/>
                    <a:p>
                      <a:pPr algn="ctr" fontAlgn="ctr"/>
                      <a:r>
                        <a:rPr lang="ru-RU" sz="1000" b="0" i="0" u="none" strike="noStrike">
                          <a:effectLst/>
                          <a:latin typeface="Times New Roman" panose="02020603050405020304" pitchFamily="18" charset="0"/>
                        </a:rPr>
                        <a:t>5.6.3.1.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land tax</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290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a:solidFill>
                            <a:srgbClr val="000000"/>
                          </a:solidFill>
                          <a:effectLst/>
                          <a:latin typeface="Times New Roman" panose="02020603050405020304" pitchFamily="18" charset="0"/>
                        </a:rPr>
                        <a:t>actual, in accordance with RoK tax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3494240"/>
                  </a:ext>
                </a:extLst>
              </a:tr>
              <a:tr h="170819">
                <a:tc>
                  <a:txBody>
                    <a:bodyPr/>
                    <a:lstStyle/>
                    <a:p>
                      <a:pPr algn="ctr" fontAlgn="ctr"/>
                      <a:r>
                        <a:rPr lang="ru-RU" sz="1000" b="0" i="0" u="none" strike="noStrike" dirty="0">
                          <a:effectLst/>
                          <a:latin typeface="Times New Roman" panose="02020603050405020304" pitchFamily="18" charset="0"/>
                        </a:rPr>
                        <a:t>5.6.3.2.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payment for radio frequency usage</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in accordance with RoK tax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15945009"/>
                  </a:ext>
                </a:extLst>
              </a:tr>
              <a:tr h="311876">
                <a:tc>
                  <a:txBody>
                    <a:bodyPr/>
                    <a:lstStyle/>
                    <a:p>
                      <a:pPr algn="ctr" fontAlgn="ctr"/>
                      <a:r>
                        <a:rPr lang="ru-RU" sz="1000" b="0" i="0" u="none" strike="noStrike">
                          <a:effectLst/>
                          <a:latin typeface="Times New Roman" panose="02020603050405020304" pitchFamily="18" charset="0"/>
                        </a:rPr>
                        <a:t>5.6.3.3.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payment for land plots usage</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16724759"/>
                  </a:ext>
                </a:extLst>
              </a:tr>
              <a:tr h="316688">
                <a:tc>
                  <a:txBody>
                    <a:bodyPr/>
                    <a:lstStyle/>
                    <a:p>
                      <a:pPr algn="ctr" fontAlgn="ctr"/>
                      <a:r>
                        <a:rPr lang="ru-RU" sz="1000" b="0" i="0" u="none" strike="noStrike" dirty="0">
                          <a:effectLst/>
                          <a:latin typeface="Times New Roman" panose="02020603050405020304" pitchFamily="18" charset="0"/>
                        </a:rPr>
                        <a:t>5.6.3.4.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payments for environment pollution</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318%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a:t>
                      </a:r>
                      <a:r>
                        <a:rPr lang="ru-RU" sz="1000" b="0" i="0" u="none" strike="noStrike" dirty="0">
                          <a:solidFill>
                            <a:srgbClr val="000000"/>
                          </a:solidFill>
                          <a:effectLst/>
                          <a:latin typeface="Times New Roman" panose="02020603050405020304" pitchFamily="18" charset="0"/>
                        </a:rPr>
                        <a:t>, </a:t>
                      </a:r>
                      <a:r>
                        <a:rPr lang="en-US" sz="1000" b="0" i="0" u="none" strike="noStrike" dirty="0">
                          <a:solidFill>
                            <a:srgbClr val="000000"/>
                          </a:solidFill>
                          <a:effectLst/>
                          <a:latin typeface="Times New Roman" panose="02020603050405020304" pitchFamily="18" charset="0"/>
                        </a:rPr>
                        <a:t>according to RoK legislation for mandatory social medical insurance </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9061918"/>
                  </a:ext>
                </a:extLst>
              </a:tr>
              <a:tr h="170819">
                <a:tc>
                  <a:txBody>
                    <a:bodyPr/>
                    <a:lstStyle/>
                    <a:p>
                      <a:pPr algn="ctr" fontAlgn="ctr"/>
                      <a:r>
                        <a:rPr lang="ru-RU" sz="1000" b="1" i="0" u="none" strike="noStrike">
                          <a:effectLst/>
                          <a:latin typeface="Times New Roman" panose="02020603050405020304" pitchFamily="18" charset="0"/>
                        </a:rPr>
                        <a:t>5.7.</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Other costs, including:</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104 525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153 864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de-writing, according to concluded contracts</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94654630"/>
                  </a:ext>
                </a:extLst>
              </a:tr>
              <a:tr h="316688">
                <a:tc>
                  <a:txBody>
                    <a:bodyPr/>
                    <a:lstStyle/>
                    <a:p>
                      <a:pPr algn="ctr" fontAlgn="ctr"/>
                      <a:r>
                        <a:rPr lang="ru-RU" sz="1000" b="0" i="0" u="none" strike="noStrike">
                          <a:effectLst/>
                          <a:latin typeface="Times New Roman" panose="02020603050405020304" pitchFamily="18" charset="0"/>
                        </a:rPr>
                        <a:t>5.7.1.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insurance</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1 492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10 399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697%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upon accrual of expenses under concluded contracts</a:t>
                      </a:r>
                      <a:r>
                        <a:rPr lang="ru-RU" sz="1000" b="0" i="0" u="none" strike="noStrike" dirty="0">
                          <a:solidFill>
                            <a:srgbClr val="000000"/>
                          </a:solidFill>
                          <a:effectLst/>
                          <a:latin typeface="Times New Roman" panose="02020603050405020304" pitchFamily="18" charset="0"/>
                        </a:rPr>
                        <a:t>, </a:t>
                      </a: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99947842"/>
                  </a:ext>
                </a:extLst>
              </a:tr>
              <a:tr h="170819">
                <a:tc>
                  <a:txBody>
                    <a:bodyPr/>
                    <a:lstStyle/>
                    <a:p>
                      <a:pPr algn="ctr" fontAlgn="ctr"/>
                      <a:r>
                        <a:rPr lang="ru-RU" sz="1000" b="0" i="0" u="none" strike="noStrike">
                          <a:effectLst/>
                          <a:latin typeface="Times New Roman" panose="02020603050405020304" pitchFamily="18" charset="0"/>
                        </a:rPr>
                        <a:t>5.7.2.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stationery</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958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256%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0610370"/>
                  </a:ext>
                </a:extLst>
              </a:tr>
              <a:tr h="170819">
                <a:tc>
                  <a:txBody>
                    <a:bodyPr/>
                    <a:lstStyle/>
                    <a:p>
                      <a:pPr algn="ctr" fontAlgn="ctr"/>
                      <a:r>
                        <a:rPr lang="ru-RU" sz="1000" b="0" i="0" u="none" strike="noStrike">
                          <a:effectLst/>
                          <a:latin typeface="Times New Roman" panose="02020603050405020304" pitchFamily="18" charset="0"/>
                        </a:rPr>
                        <a:t>5.7.3.</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office rental</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102 658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142 507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de-writing, payment according to concluded contracts</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48542843"/>
                  </a:ext>
                </a:extLst>
              </a:tr>
              <a:tr h="170819">
                <a:tc>
                  <a:txBody>
                    <a:bodyPr/>
                    <a:lstStyle/>
                    <a:p>
                      <a:pPr algn="ctr" fontAlgn="ctr"/>
                      <a:r>
                        <a:rPr lang="ru-RU" sz="1000" b="1" i="0" u="none" strike="noStrike">
                          <a:effectLst/>
                          <a:latin typeface="Times New Roman" panose="02020603050405020304" pitchFamily="18" charset="0"/>
                        </a:rPr>
                        <a:t>5.8.</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effectLst/>
                          <a:latin typeface="Times New Roman" panose="02020603050405020304" pitchFamily="18" charset="0"/>
                        </a:rPr>
                        <a:t>Other costs, including:</a:t>
                      </a:r>
                      <a:endParaRPr lang="ru-RU" sz="1000" b="1"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1" i="0" u="none" strike="noStrike">
                          <a:effectLst/>
                          <a:latin typeface="Times New Roman" panose="02020603050405020304" pitchFamily="18" charset="0"/>
                        </a:rPr>
                        <a:t>242 604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147 244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1" i="0" u="none" strike="noStrike" dirty="0">
                          <a:effectLst/>
                          <a:latin typeface="Times New Roman" panose="02020603050405020304" pitchFamily="18" charset="0"/>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lang="ru-RU" sz="1000" b="0" i="0" u="none" strike="noStrike" dirty="0">
                          <a:solidFill>
                            <a:srgbClr val="000000"/>
                          </a:solidFill>
                          <a:effectLst/>
                          <a:latin typeface="Times New Roman" panose="02020603050405020304"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11642691"/>
                  </a:ext>
                </a:extLst>
              </a:tr>
              <a:tr h="170819">
                <a:tc>
                  <a:txBody>
                    <a:bodyPr/>
                    <a:lstStyle/>
                    <a:p>
                      <a:pPr algn="ctr" fontAlgn="ctr"/>
                      <a:r>
                        <a:rPr lang="ru-RU" sz="1000" b="0" i="0" u="none" strike="noStrike">
                          <a:effectLst/>
                          <a:latin typeface="Times New Roman" panose="02020603050405020304" pitchFamily="18" charset="0"/>
                        </a:rPr>
                        <a:t>5.8.1</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costs for human resources professional training</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1 525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10 609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696%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kumimoji="0" lang="en-US" sz="10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by the end of the year, the execution will be </a:t>
                      </a:r>
                      <a:r>
                        <a:rPr lang="ru-RU" sz="1000" b="0" i="0" u="none" strike="noStrike" dirty="0">
                          <a:solidFill>
                            <a:srgbClr val="000000"/>
                          </a:solidFill>
                          <a:effectLst/>
                          <a:latin typeface="Times New Roman" panose="02020603050405020304" pitchFamily="18" charset="0"/>
                        </a:rPr>
                        <a:t>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3251385"/>
                  </a:ext>
                </a:extLst>
              </a:tr>
              <a:tr h="170819">
                <a:tc>
                  <a:txBody>
                    <a:bodyPr/>
                    <a:lstStyle/>
                    <a:p>
                      <a:pPr algn="ctr" fontAlgn="ctr"/>
                      <a:r>
                        <a:rPr lang="ru-RU" sz="1000" b="0" i="0" u="none" strike="noStrike">
                          <a:effectLst/>
                          <a:latin typeface="Times New Roman" panose="02020603050405020304" pitchFamily="18" charset="0"/>
                        </a:rPr>
                        <a:t>5.8.2.</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transportation costs</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218 880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120 956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0" i="0" u="none" strike="noStrike" dirty="0">
                          <a:solidFill>
                            <a:srgbClr val="000000"/>
                          </a:solidFill>
                          <a:effectLst/>
                          <a:latin typeface="Times New Roman" panose="02020603050405020304" pitchFamily="18" charset="0"/>
                        </a:rPr>
                        <a:t>actual accrual of depreciation on FA and IA</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0979308"/>
                  </a:ext>
                </a:extLst>
              </a:tr>
              <a:tr h="170819">
                <a:tc>
                  <a:txBody>
                    <a:bodyPr/>
                    <a:lstStyle/>
                    <a:p>
                      <a:pPr algn="ctr" fontAlgn="ctr"/>
                      <a:r>
                        <a:rPr lang="ru-RU" sz="1000" b="0" i="0" u="none" strike="noStrike">
                          <a:effectLst/>
                          <a:latin typeface="Times New Roman" panose="02020603050405020304" pitchFamily="18" charset="0"/>
                        </a:rPr>
                        <a:t>5.8.3.</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bank services and commissions</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effectLst/>
                          <a:latin typeface="Times New Roman" panose="02020603050405020304" pitchFamily="18" charset="0"/>
                        </a:rPr>
                        <a:t>319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n-US" sz="1000" b="0" i="0" u="none" strike="noStrike" dirty="0">
                          <a:solidFill>
                            <a:srgbClr val="000000"/>
                          </a:solidFill>
                          <a:effectLst/>
                          <a:latin typeface="Times New Roman" panose="02020603050405020304" pitchFamily="18" charset="0"/>
                        </a:rPr>
                        <a:t>actual, in accordance with RoK </a:t>
                      </a:r>
                      <a:r>
                        <a:rPr lang="en-US" sz="1000" b="0" i="0" u="none" strike="noStrike" dirty="0" err="1">
                          <a:solidFill>
                            <a:srgbClr val="000000"/>
                          </a:solidFill>
                          <a:effectLst/>
                          <a:latin typeface="Times New Roman" panose="02020603050405020304" pitchFamily="18" charset="0"/>
                        </a:rPr>
                        <a:t>labour</a:t>
                      </a:r>
                      <a:r>
                        <a:rPr lang="en-US" sz="1000" b="0" i="0" u="none" strike="noStrike" dirty="0">
                          <a:solidFill>
                            <a:srgbClr val="000000"/>
                          </a:solidFill>
                          <a:effectLst/>
                          <a:latin typeface="Times New Roman" panose="02020603050405020304" pitchFamily="18" charset="0"/>
                        </a:rPr>
                        <a:t> legislation</a:t>
                      </a:r>
                      <a:endParaRPr lang="ru-RU" sz="1000" b="0" i="0" u="none" strike="noStrike" dirty="0">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09574276"/>
                  </a:ext>
                </a:extLst>
              </a:tr>
              <a:tr h="240937">
                <a:tc>
                  <a:txBody>
                    <a:bodyPr/>
                    <a:lstStyle/>
                    <a:p>
                      <a:pPr algn="ctr" fontAlgn="ctr"/>
                      <a:r>
                        <a:rPr lang="ru-RU" sz="1000" b="0" i="0" u="none" strike="noStrike" dirty="0">
                          <a:effectLst/>
                          <a:latin typeface="Times New Roman" panose="02020603050405020304" pitchFamily="18" charset="0"/>
                        </a:rPr>
                        <a:t>5.8.4.</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imes New Roman" panose="02020603050405020304" pitchFamily="18" charset="0"/>
                        </a:rPr>
                        <a:t>AMS depreciation</a:t>
                      </a:r>
                      <a:endParaRPr lang="ru-RU" sz="1000" b="0" i="0" u="none" strike="noStrike" dirty="0">
                        <a:effectLst/>
                        <a:latin typeface="Times New Roman" panose="02020603050405020304" pitchFamily="18" charset="0"/>
                      </a:endParaRP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a:t>
                      </a:r>
                    </a:p>
                  </a:txBody>
                  <a:tcPr marL="4749" marR="4749" marT="474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effectLst/>
                          <a:latin typeface="Times New Roman" panose="02020603050405020304" pitchFamily="18" charset="0"/>
                        </a:rPr>
                        <a:t>21 880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15 387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50" b="0" i="0" u="none" strike="noStrike" dirty="0">
                          <a:effectLst/>
                          <a:latin typeface="Times New Roman" panose="02020603050405020304" pitchFamily="18" charset="0"/>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ru-RU" dirty="0"/>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7759007"/>
                  </a:ext>
                </a:extLst>
              </a:tr>
            </a:tbl>
          </a:graphicData>
        </a:graphic>
      </p:graphicFrame>
    </p:spTree>
    <p:extLst>
      <p:ext uri="{BB962C8B-B14F-4D97-AF65-F5344CB8AC3E}">
        <p14:creationId xmlns:p14="http://schemas.microsoft.com/office/powerpoint/2010/main" val="1410051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8</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Financial-economic indicators of the operations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the year 2024</a:t>
            </a:r>
            <a:endParaRPr lang="ru-RU" b="1" spc="120" dirty="0">
              <a:solidFill>
                <a:srgbClr val="374579"/>
              </a:solidFill>
              <a:latin typeface="Arial" panose="020B0604020202020204" pitchFamily="34" charset="0"/>
              <a:cs typeface="Arial" panose="020B060402020202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270730071"/>
              </p:ext>
            </p:extLst>
          </p:nvPr>
        </p:nvGraphicFramePr>
        <p:xfrm>
          <a:off x="6622714" y="1468607"/>
          <a:ext cx="5040560" cy="3095016"/>
        </p:xfrm>
        <a:graphic>
          <a:graphicData uri="http://schemas.openxmlformats.org/drawingml/2006/table">
            <a:tbl>
              <a:tblPr/>
              <a:tblGrid>
                <a:gridCol w="3907724">
                  <a:extLst>
                    <a:ext uri="{9D8B030D-6E8A-4147-A177-3AD203B41FA5}">
                      <a16:colId xmlns:a16="http://schemas.microsoft.com/office/drawing/2014/main" val="4189587060"/>
                    </a:ext>
                  </a:extLst>
                </a:gridCol>
                <a:gridCol w="1132836">
                  <a:extLst>
                    <a:ext uri="{9D8B030D-6E8A-4147-A177-3AD203B41FA5}">
                      <a16:colId xmlns:a16="http://schemas.microsoft.com/office/drawing/2014/main" val="2899058242"/>
                    </a:ext>
                  </a:extLst>
                </a:gridCol>
              </a:tblGrid>
              <a:tr h="424530">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1</a:t>
                      </a:r>
                      <a:r>
                        <a:rPr lang="en-US" sz="1400" b="1" i="0" u="none" strike="noStrike" baseline="30000" dirty="0">
                          <a:solidFill>
                            <a:srgbClr val="002060"/>
                          </a:solidFill>
                          <a:effectLst/>
                          <a:latin typeface="Arial" panose="020B0604020202020204" pitchFamily="34" charset="0"/>
                        </a:rPr>
                        <a:t>st</a:t>
                      </a:r>
                      <a:r>
                        <a:rPr lang="en-US" sz="1400" b="1" i="0" u="none" strike="noStrike" dirty="0">
                          <a:solidFill>
                            <a:srgbClr val="002060"/>
                          </a:solidFill>
                          <a:effectLst/>
                          <a:latin typeface="Arial" panose="020B0604020202020204" pitchFamily="34" charset="0"/>
                        </a:rPr>
                        <a:t> half of the year 2024</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6123481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INCOME</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8,1</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441168"/>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core operations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1400" b="0" i="0" u="none" strike="noStrike" kern="1200" dirty="0">
                          <a:solidFill>
                            <a:srgbClr val="002060"/>
                          </a:solidFill>
                          <a:effectLst/>
                          <a:latin typeface="Arial" panose="020B0604020202020204" pitchFamily="34" charset="0"/>
                          <a:ea typeface="+mn-ea"/>
                          <a:cs typeface="+mn-cs"/>
                        </a:rPr>
                        <a:t>6</a:t>
                      </a:r>
                      <a:r>
                        <a:rPr lang="en-US" sz="1400" b="0" i="0" u="none" strike="noStrike" kern="1200" dirty="0">
                          <a:solidFill>
                            <a:srgbClr val="002060"/>
                          </a:solidFill>
                          <a:effectLst/>
                          <a:latin typeface="Arial" panose="020B0604020202020204" pitchFamily="34" charset="0"/>
                          <a:ea typeface="+mn-ea"/>
                          <a:cs typeface="+mn-cs"/>
                        </a:rPr>
                        <a:t>,</a:t>
                      </a:r>
                      <a:r>
                        <a:rPr lang="ru-RU" sz="1400" b="0" i="0" u="none" strike="noStrike" kern="1200" dirty="0">
                          <a:solidFill>
                            <a:srgbClr val="002060"/>
                          </a:solidFill>
                          <a:effectLst/>
                          <a:latin typeface="Arial" panose="020B0604020202020204" pitchFamily="34" charset="0"/>
                          <a:ea typeface="+mn-ea"/>
                          <a:cs typeface="+mn-cs"/>
                        </a:rPr>
                        <a:t>6</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72245"/>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financing</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a:t>
                      </a:r>
                      <a:r>
                        <a:rPr lang="en-US" sz="1400" b="0" i="0" u="none" strike="noStrike" dirty="0">
                          <a:solidFill>
                            <a:srgbClr val="002060"/>
                          </a:solidFill>
                          <a:effectLst/>
                          <a:latin typeface="Arial" panose="020B0604020202020204" pitchFamily="34" charset="0"/>
                        </a:rPr>
                        <a:t>3</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011289"/>
                  </a:ext>
                </a:extLst>
              </a:tr>
              <a:tr h="204773">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other income</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0,2</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378052"/>
                  </a:ext>
                </a:extLst>
              </a:tr>
              <a:tr h="214762">
                <a:tc>
                  <a:txBody>
                    <a:bodyPr/>
                    <a:lstStyle/>
                    <a:p>
                      <a:pPr algn="l" rtl="0" fontAlgn="ctr"/>
                      <a:r>
                        <a:rPr lang="en-US" sz="1400" b="1" i="0" u="none" strike="noStrike" dirty="0">
                          <a:solidFill>
                            <a:srgbClr val="002060"/>
                          </a:solidFill>
                          <a:effectLst/>
                          <a:latin typeface="Arial" panose="020B0604020202020204" pitchFamily="34" charset="0"/>
                        </a:rPr>
                        <a:t>EXPENSES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 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7</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6</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33074"/>
                  </a:ext>
                </a:extLst>
              </a:tr>
              <a:tr h="0">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net cost</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chemeClr val="tx1"/>
                          </a:solidFill>
                          <a:effectLst/>
                          <a:latin typeface="Arial" panose="020B0604020202020204" pitchFamily="34" charset="0"/>
                        </a:rPr>
                        <a:t>4</a:t>
                      </a:r>
                      <a:r>
                        <a:rPr lang="ru-RU" sz="1400" b="0" i="0" u="none" strike="noStrike" dirty="0">
                          <a:solidFill>
                            <a:schemeClr val="tx1"/>
                          </a:solidFill>
                          <a:effectLst/>
                          <a:latin typeface="Arial" panose="020B0604020202020204" pitchFamily="34" charset="0"/>
                        </a:rPr>
                        <a:t>,</a:t>
                      </a:r>
                      <a:r>
                        <a:rPr lang="en-US" sz="1400" b="0" i="0" u="none" strike="noStrike" dirty="0">
                          <a:solidFill>
                            <a:schemeClr val="tx1"/>
                          </a:solidFill>
                          <a:effectLst/>
                          <a:latin typeface="Arial" panose="020B0604020202020204" pitchFamily="34" charset="0"/>
                        </a:rPr>
                        <a:t>9</a:t>
                      </a:r>
                      <a:endParaRPr lang="ru-RU" sz="1400" b="0" i="0" u="none" strike="noStrike" dirty="0">
                        <a:solidFill>
                          <a:schemeClr val="tx1"/>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1052"/>
                  </a:ext>
                </a:extLst>
              </a:tr>
              <a:tr h="204773">
                <a:tc>
                  <a:txBody>
                    <a:bodyPr/>
                    <a:lstStyle/>
                    <a:p>
                      <a:pPr algn="r" rtl="0" fontAlgn="ctr"/>
                      <a:r>
                        <a:rPr lang="en-US" sz="1400" b="0" i="0" u="none" strike="noStrike" dirty="0">
                          <a:solidFill>
                            <a:srgbClr val="002060"/>
                          </a:solidFill>
                          <a:effectLst/>
                          <a:latin typeface="Arial" panose="020B0604020202020204" pitchFamily="34" charset="0"/>
                        </a:rPr>
                        <a:t>administrative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0</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8</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767124"/>
                  </a:ext>
                </a:extLst>
              </a:tr>
              <a:tr h="204773">
                <a:tc>
                  <a:txBody>
                    <a:bodyPr/>
                    <a:lstStyle/>
                    <a:p>
                      <a:pPr algn="r" rtl="0" fontAlgn="ctr"/>
                      <a:r>
                        <a:rPr lang="en-US" sz="1400" b="0" i="0" u="none" strike="noStrike" dirty="0">
                          <a:solidFill>
                            <a:srgbClr val="002060"/>
                          </a:solidFill>
                          <a:effectLst/>
                          <a:latin typeface="Arial" panose="020B0604020202020204" pitchFamily="34" charset="0"/>
                        </a:rPr>
                        <a:t>financing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0,</a:t>
                      </a:r>
                      <a:r>
                        <a:rPr lang="en-US" sz="1400" b="0" i="0" u="none" strike="noStrike" dirty="0">
                          <a:solidFill>
                            <a:srgbClr val="002060"/>
                          </a:solidFill>
                          <a:effectLst/>
                          <a:latin typeface="Arial" panose="020B0604020202020204" pitchFamily="34" charset="0"/>
                        </a:rPr>
                        <a:t>4</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95505"/>
                  </a:ext>
                </a:extLst>
              </a:tr>
              <a:tr h="104884">
                <a:tc>
                  <a:txBody>
                    <a:bodyPr/>
                    <a:lstStyle/>
                    <a:p>
                      <a:pPr algn="r" rtl="0" fontAlgn="ctr"/>
                      <a:r>
                        <a:rPr lang="en-US" sz="1400" b="0" i="0" u="none" strike="noStrike" dirty="0">
                          <a:solidFill>
                            <a:srgbClr val="002060"/>
                          </a:solidFill>
                          <a:effectLst/>
                          <a:latin typeface="Arial" panose="020B0604020202020204" pitchFamily="34" charset="0"/>
                        </a:rPr>
                        <a:t>other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1</a:t>
                      </a:r>
                      <a:r>
                        <a:rPr lang="ru-RU" sz="1400" b="0" i="0" u="none" strike="noStrike" dirty="0">
                          <a:solidFill>
                            <a:srgbClr val="002060"/>
                          </a:solidFill>
                          <a:effectLst/>
                          <a:latin typeface="Arial" panose="020B0604020202020204" pitchFamily="34" charset="0"/>
                        </a:rPr>
                        <a:t>,</a:t>
                      </a:r>
                      <a:r>
                        <a:rPr lang="en-US" sz="1400" b="0" i="0" u="none" strike="noStrike" dirty="0">
                          <a:solidFill>
                            <a:srgbClr val="002060"/>
                          </a:solidFill>
                          <a:effectLst/>
                          <a:latin typeface="Arial" panose="020B0604020202020204" pitchFamily="34" charset="0"/>
                        </a:rPr>
                        <a:t>5</a:t>
                      </a:r>
                      <a:endParaRPr lang="ru-RU" sz="1400" b="0"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2175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Corporate income tax</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0,</a:t>
                      </a:r>
                      <a:r>
                        <a:rPr lang="en-US" sz="1400" b="1" i="0" u="none" strike="noStrike" dirty="0">
                          <a:solidFill>
                            <a:srgbClr val="002060"/>
                          </a:solidFill>
                          <a:effectLst/>
                          <a:latin typeface="Arial" panose="020B0604020202020204" pitchFamily="34" charset="0"/>
                        </a:rPr>
                        <a:t>2</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03592"/>
                  </a:ext>
                </a:extLst>
              </a:tr>
              <a:tr h="109878">
                <a:tc>
                  <a:txBody>
                    <a:bodyPr/>
                    <a:lstStyle/>
                    <a:p>
                      <a:pPr algn="l" rtl="0" fontAlgn="ctr"/>
                      <a:r>
                        <a:rPr lang="en-US" sz="1400" b="1" i="0" u="none" strike="noStrike" dirty="0">
                          <a:solidFill>
                            <a:srgbClr val="002060"/>
                          </a:solidFill>
                          <a:effectLst/>
                          <a:latin typeface="Arial" panose="020B0604020202020204" pitchFamily="34" charset="0"/>
                        </a:rPr>
                        <a:t>Total profit</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kern="1200" dirty="0">
                          <a:solidFill>
                            <a:srgbClr val="002060"/>
                          </a:solidFill>
                          <a:effectLst/>
                          <a:latin typeface="Arial" panose="020B0604020202020204" pitchFamily="34" charset="0"/>
                          <a:ea typeface="+mn-ea"/>
                          <a:cs typeface="+mn-cs"/>
                        </a:rPr>
                        <a:t>0,4</a:t>
                      </a:r>
                      <a:endParaRPr lang="ru-RU" sz="1400" b="1" i="0" u="none" strike="noStrike" kern="1200" dirty="0">
                        <a:solidFill>
                          <a:srgbClr val="002060"/>
                        </a:solidFill>
                        <a:effectLst/>
                        <a:latin typeface="Arial" panose="020B0604020202020204" pitchFamily="34" charset="0"/>
                        <a:ea typeface="+mn-ea"/>
                        <a:cs typeface="+mn-cs"/>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685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848844182"/>
              </p:ext>
            </p:extLst>
          </p:nvPr>
        </p:nvGraphicFramePr>
        <p:xfrm>
          <a:off x="628650" y="1502433"/>
          <a:ext cx="4888210" cy="2209800"/>
        </p:xfrm>
        <a:graphic>
          <a:graphicData uri="http://schemas.openxmlformats.org/drawingml/2006/table">
            <a:tbl>
              <a:tblPr/>
              <a:tblGrid>
                <a:gridCol w="3547894">
                  <a:extLst>
                    <a:ext uri="{9D8B030D-6E8A-4147-A177-3AD203B41FA5}">
                      <a16:colId xmlns:a16="http://schemas.microsoft.com/office/drawing/2014/main" val="2564622290"/>
                    </a:ext>
                  </a:extLst>
                </a:gridCol>
                <a:gridCol w="1340316">
                  <a:extLst>
                    <a:ext uri="{9D8B030D-6E8A-4147-A177-3AD203B41FA5}">
                      <a16:colId xmlns:a16="http://schemas.microsoft.com/office/drawing/2014/main" val="2306415135"/>
                    </a:ext>
                  </a:extLst>
                </a:gridCol>
              </a:tblGrid>
              <a:tr h="458488">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bln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1</a:t>
                      </a:r>
                      <a:r>
                        <a:rPr lang="en-US" sz="1400" b="1" i="0" u="none" strike="noStrike" baseline="30000" dirty="0">
                          <a:solidFill>
                            <a:srgbClr val="002060"/>
                          </a:solidFill>
                          <a:effectLst/>
                          <a:latin typeface="Arial" panose="020B0604020202020204" pitchFamily="34" charset="0"/>
                        </a:rPr>
                        <a:t>st</a:t>
                      </a:r>
                      <a:r>
                        <a:rPr lang="en-US" sz="1400" b="1" i="0" u="none" strike="noStrike" dirty="0">
                          <a:solidFill>
                            <a:srgbClr val="002060"/>
                          </a:solidFill>
                          <a:effectLst/>
                          <a:latin typeface="Arial" panose="020B0604020202020204" pitchFamily="34" charset="0"/>
                        </a:rPr>
                        <a:t> half of the year 2024</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3410372"/>
                  </a:ext>
                </a:extLst>
              </a:tr>
              <a:tr h="212247">
                <a:tc>
                  <a:txBody>
                    <a:bodyPr/>
                    <a:lstStyle/>
                    <a:p>
                      <a:pPr algn="l" rtl="0" fontAlgn="ctr"/>
                      <a:r>
                        <a:rPr lang="en-US" sz="1400" b="1" i="0" u="none" strike="noStrike" dirty="0">
                          <a:solidFill>
                            <a:srgbClr val="002060"/>
                          </a:solidFill>
                          <a:effectLst/>
                          <a:latin typeface="Arial" panose="020B0604020202020204" pitchFamily="34" charset="0"/>
                        </a:rPr>
                        <a:t>ASSETS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a:t>
                      </a:r>
                      <a:r>
                        <a:rPr lang="en-US" sz="1400" b="1" i="0" u="none" strike="noStrike" dirty="0">
                          <a:solidFill>
                            <a:srgbClr val="002060"/>
                          </a:solidFill>
                          <a:effectLst/>
                          <a:latin typeface="Arial" panose="020B0604020202020204" pitchFamily="34" charset="0"/>
                        </a:rPr>
                        <a:t>3</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8</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0318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22,7</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84"/>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41,1</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159226"/>
                  </a:ext>
                </a:extLst>
              </a:tr>
              <a:tr h="212247">
                <a:tc>
                  <a:txBody>
                    <a:bodyPr/>
                    <a:lstStyle/>
                    <a:p>
                      <a:pPr algn="l" rtl="0" fontAlgn="ctr"/>
                      <a:r>
                        <a:rPr lang="en-US" sz="1400" b="1" i="0" u="none" strike="noStrike" dirty="0">
                          <a:solidFill>
                            <a:srgbClr val="002060"/>
                          </a:solidFill>
                          <a:effectLst/>
                          <a:latin typeface="Arial" panose="020B0604020202020204" pitchFamily="34" charset="0"/>
                        </a:rPr>
                        <a:t>LIABILITIES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63</a:t>
                      </a:r>
                      <a:r>
                        <a:rPr lang="ru-RU" sz="1400" b="1" i="0" u="none" strike="noStrike" dirty="0">
                          <a:solidFill>
                            <a:srgbClr val="002060"/>
                          </a:solidFill>
                          <a:effectLst/>
                          <a:latin typeface="Arial" panose="020B0604020202020204" pitchFamily="34" charset="0"/>
                        </a:rPr>
                        <a:t>,</a:t>
                      </a:r>
                      <a:r>
                        <a:rPr lang="en-US" sz="1400" b="1" i="0" u="none" strike="noStrike" dirty="0">
                          <a:solidFill>
                            <a:srgbClr val="002060"/>
                          </a:solidFill>
                          <a:effectLst/>
                          <a:latin typeface="Arial" panose="020B0604020202020204" pitchFamily="34" charset="0"/>
                        </a:rPr>
                        <a:t>8</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076158"/>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7,7</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13956"/>
                  </a:ext>
                </a:extLst>
              </a:tr>
              <a:tr h="212247">
                <a:tc>
                  <a:txBody>
                    <a:bodyPr/>
                    <a:lstStyle/>
                    <a:p>
                      <a:pPr algn="r" rtl="0" fontAlgn="ctr"/>
                      <a:r>
                        <a:rPr lang="en-US" sz="1400" b="0" i="0" u="none" strike="noStrike">
                          <a:solidFill>
                            <a:srgbClr val="002060"/>
                          </a:solidFill>
                          <a:effectLst/>
                          <a:latin typeface="Arial" panose="020B0604020202020204" pitchFamily="34" charset="0"/>
                        </a:rPr>
                        <a:t>Long-term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10,1</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954170"/>
                  </a:ext>
                </a:extLst>
              </a:tr>
              <a:tr h="212247">
                <a:tc>
                  <a:txBody>
                    <a:bodyPr/>
                    <a:lstStyle/>
                    <a:p>
                      <a:pPr algn="r" rtl="0" fontAlgn="ctr"/>
                      <a:r>
                        <a:rPr lang="en-US" sz="1400" b="0" i="0" u="none" strike="noStrike" dirty="0">
                          <a:solidFill>
                            <a:srgbClr val="002060"/>
                          </a:solidFill>
                          <a:effectLst/>
                          <a:latin typeface="Arial" panose="020B0604020202020204" pitchFamily="34" charset="0"/>
                        </a:rPr>
                        <a:t>Capital</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46,0</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981548"/>
                  </a:ext>
                </a:extLst>
              </a:tr>
            </a:tbl>
          </a:graphicData>
        </a:graphic>
      </p:graphicFrame>
      <p:sp>
        <p:nvSpPr>
          <p:cNvPr id="23" name="TextBox 22">
            <a:extLst>
              <a:ext uri="{FF2B5EF4-FFF2-40B4-BE49-F238E27FC236}">
                <a16:creationId xmlns:a16="http://schemas.microsoft.com/office/drawing/2014/main" id="{89E51889-35A5-4CC2-8DD0-1758C66EFFBD}"/>
              </a:ext>
            </a:extLst>
          </p:cNvPr>
          <p:cNvSpPr txBox="1"/>
          <p:nvPr/>
        </p:nvSpPr>
        <p:spPr>
          <a:xfrm>
            <a:off x="623392" y="4686236"/>
            <a:ext cx="11039882" cy="830997"/>
          </a:xfrm>
          <a:prstGeom prst="rect">
            <a:avLst/>
          </a:prstGeom>
          <a:noFill/>
        </p:spPr>
        <p:txBody>
          <a:bodyPr wrap="square" rtlCol="0" anchor="ctr">
            <a:spAutoFit/>
          </a:bodyPr>
          <a:lstStyle/>
          <a:p>
            <a:pPr algn="just">
              <a:tabLst>
                <a:tab pos="303967" algn="l"/>
                <a:tab pos="354687" algn="l"/>
              </a:tabLst>
            </a:pPr>
            <a:r>
              <a:rPr lang="en-US" sz="1600" dirty="0">
                <a:latin typeface="Arial" panose="020B0604020202020204" pitchFamily="34" charset="0"/>
                <a:cs typeface="Arial" panose="020B0604020202020204" pitchFamily="34" charset="0"/>
              </a:rPr>
              <a:t>Financial and economic indicators are reflected in detail in the financial statements of the Partnership for the first half of the year 2024. The financial statements of the Partnership have been prepared in accordance with International Financial Reporting Standards and confirmed by the audit report of an independent auditor.</a:t>
            </a:r>
          </a:p>
        </p:txBody>
      </p:sp>
      <p:sp>
        <p:nvSpPr>
          <p:cNvPr id="24" name="Rectangle 3"/>
          <p:cNvSpPr txBox="1">
            <a:spLocks noChangeArrowheads="1"/>
          </p:cNvSpPr>
          <p:nvPr/>
        </p:nvSpPr>
        <p:spPr>
          <a:xfrm>
            <a:off x="6622714" y="1237159"/>
            <a:ext cx="5040560"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income and expense statement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5" name="Rectangle 3"/>
          <p:cNvSpPr txBox="1">
            <a:spLocks noChangeArrowheads="1"/>
          </p:cNvSpPr>
          <p:nvPr/>
        </p:nvSpPr>
        <p:spPr>
          <a:xfrm>
            <a:off x="620316" y="1268760"/>
            <a:ext cx="4896544"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balance sheet</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43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9</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Information about the volume of services provided</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During the reporting period, </a:t>
            </a:r>
            <a:r>
              <a:rPr lang="en-US" altLang="ru-RU" sz="1600" b="1" dirty="0">
                <a:latin typeface="Arial" panose="020B0604020202020204" pitchFamily="34" charset="0"/>
                <a:cs typeface="Arial" panose="020B0604020202020204" pitchFamily="34" charset="0"/>
              </a:rPr>
              <a:t>2 738</a:t>
            </a:r>
            <a:r>
              <a:rPr lang="en-US" altLang="ru-RU" sz="1600" dirty="0">
                <a:latin typeface="Arial" panose="020B0604020202020204" pitchFamily="34" charset="0"/>
                <a:cs typeface="Arial" panose="020B0604020202020204" pitchFamily="34" charset="0"/>
              </a:rPr>
              <a:t> thousand tons of oil were transported, including:</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595 thousand tons for export;</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2 143 thousand tons for the domestic market.</a:t>
            </a:r>
          </a:p>
          <a:p>
            <a:pPr indent="0" algn="just">
              <a:spcBef>
                <a:spcPts val="0"/>
              </a:spcBef>
              <a:buFontTx/>
              <a:buNone/>
              <a:defRPr/>
            </a:pPr>
            <a:r>
              <a:rPr lang="en-US" altLang="ru-RU" sz="1600" dirty="0">
                <a:latin typeface="Arial" panose="020B0604020202020204" pitchFamily="34" charset="0"/>
                <a:cs typeface="Arial" panose="020B0604020202020204" pitchFamily="34" charset="0"/>
              </a:rPr>
              <a:t>Thus, the ratio is </a:t>
            </a:r>
            <a:r>
              <a:rPr lang="en-US" altLang="ru-RU" sz="1600" b="1" dirty="0">
                <a:latin typeface="Arial" panose="020B0604020202020204" pitchFamily="34" charset="0"/>
                <a:cs typeface="Arial" panose="020B0604020202020204" pitchFamily="34" charset="0"/>
              </a:rPr>
              <a:t>78.27%</a:t>
            </a:r>
            <a:r>
              <a:rPr lang="en-US" altLang="ru-RU" sz="1600" dirty="0">
                <a:latin typeface="Arial" panose="020B0604020202020204" pitchFamily="34" charset="0"/>
                <a:cs typeface="Arial" panose="020B0604020202020204" pitchFamily="34" charset="0"/>
              </a:rPr>
              <a:t> for the domestic market and </a:t>
            </a:r>
            <a:r>
              <a:rPr lang="en-US" altLang="ru-RU" sz="1600" b="1" dirty="0">
                <a:latin typeface="Arial" panose="020B0604020202020204" pitchFamily="34" charset="0"/>
                <a:cs typeface="Arial" panose="020B0604020202020204" pitchFamily="34" charset="0"/>
              </a:rPr>
              <a:t>21.73%</a:t>
            </a:r>
            <a:r>
              <a:rPr lang="en-US" altLang="ru-RU" sz="1600" dirty="0">
                <a:latin typeface="Arial" panose="020B0604020202020204" pitchFamily="34" charset="0"/>
                <a:cs typeface="Arial" panose="020B0604020202020204" pitchFamily="34" charset="0"/>
              </a:rPr>
              <a:t> for exports.</a:t>
            </a:r>
          </a:p>
          <a:p>
            <a:pPr indent="342900" algn="just">
              <a:spcBef>
                <a:spcPts val="0"/>
              </a:spcBef>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In the reporting period, </a:t>
            </a:r>
            <a:r>
              <a:rPr lang="en-US" altLang="ru-RU" sz="1600" b="1" dirty="0">
                <a:latin typeface="Arial" panose="020B0604020202020204" pitchFamily="34" charset="0"/>
                <a:cs typeface="Arial" panose="020B0604020202020204" pitchFamily="34" charset="0"/>
              </a:rPr>
              <a:t>40 shipping companies </a:t>
            </a:r>
            <a:r>
              <a:rPr lang="en-US" altLang="ru-RU" sz="1600" dirty="0">
                <a:latin typeface="Arial" panose="020B0604020202020204" pitchFamily="34" charset="0"/>
                <a:cs typeface="Arial" panose="020B0604020202020204" pitchFamily="34" charset="0"/>
              </a:rPr>
              <a:t>used the services of the Partnership for oil transportation. The largest share of the transported oil belongs to:</a:t>
            </a:r>
            <a:endParaRPr lang="ru-RU" altLang="ru-RU" sz="1600" dirty="0">
              <a:latin typeface="Arial" panose="020B0604020202020204" pitchFamily="34" charset="0"/>
              <a:cs typeface="Arial" panose="020B0604020202020204" pitchFamily="34" charset="0"/>
            </a:endParaRP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Mangistaumunaigas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24.91</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Embamunaigas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23</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78%;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CNPC-</a:t>
            </a:r>
            <a:r>
              <a:rPr lang="en-US" altLang="ru-RU" sz="1600" dirty="0" err="1">
                <a:latin typeface="Arial" panose="020B0604020202020204" pitchFamily="34" charset="0"/>
                <a:cs typeface="Arial" panose="020B0604020202020204" pitchFamily="34" charset="0"/>
              </a:rPr>
              <a:t>Aktobemunaigas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8</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4</a:t>
            </a:r>
            <a:r>
              <a:rPr lang="en-US" altLang="ru-RU" sz="1600" dirty="0">
                <a:latin typeface="Arial" panose="020B0604020202020204" pitchFamily="34" charset="0"/>
                <a:cs typeface="Arial" panose="020B0604020202020204" pitchFamily="34" charset="0"/>
              </a:rPr>
              <a:t>6</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KoZhan</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4</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37%;</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Sagiz</a:t>
            </a:r>
            <a:r>
              <a:rPr lang="en-US" altLang="ru-RU" sz="1600" dirty="0">
                <a:latin typeface="Arial" panose="020B0604020202020204" pitchFamily="34" charset="0"/>
                <a:cs typeface="Arial" panose="020B0604020202020204" pitchFamily="34" charset="0"/>
              </a:rPr>
              <a:t> Petroleum Company LLP</a:t>
            </a:r>
            <a:r>
              <a:rPr lang="ru-RU" altLang="ru-RU" sz="1600" dirty="0">
                <a:latin typeface="Arial" panose="020B0604020202020204" pitchFamily="34" charset="0"/>
                <a:cs typeface="Arial" panose="020B0604020202020204" pitchFamily="34" charset="0"/>
              </a:rPr>
              <a:t> – 2</a:t>
            </a:r>
            <a:r>
              <a:rPr lang="en-US" altLang="ru-RU" sz="1600">
                <a:latin typeface="Arial" panose="020B0604020202020204" pitchFamily="34" charset="0"/>
                <a:cs typeface="Arial" panose="020B0604020202020204" pitchFamily="34" charset="0"/>
              </a:rPr>
              <a:t>.8</a:t>
            </a:r>
            <a:r>
              <a:rPr lang="ru-RU" altLang="ru-RU" sz="1600" dirty="0">
                <a:latin typeface="Arial" panose="020B0604020202020204" pitchFamily="34" charset="0"/>
                <a:cs typeface="Arial" panose="020B0604020202020204" pitchFamily="34" charset="0"/>
              </a:rPr>
              <a:t>5%;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Kazakhoil</a:t>
            </a:r>
            <a:r>
              <a:rPr lang="en-US" altLang="ru-RU" sz="1600" dirty="0">
                <a:latin typeface="Arial" panose="020B0604020202020204" pitchFamily="34" charset="0"/>
                <a:cs typeface="Arial" panose="020B0604020202020204" pitchFamily="34" charset="0"/>
              </a:rPr>
              <a:t> Aktobe LLP</a:t>
            </a:r>
            <a:r>
              <a:rPr lang="ru-RU" altLang="ru-RU" sz="1600" dirty="0">
                <a:latin typeface="Arial" panose="020B0604020202020204" pitchFamily="34" charset="0"/>
                <a:cs typeface="Arial" panose="020B0604020202020204" pitchFamily="34" charset="0"/>
              </a:rPr>
              <a:t> – 3</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20%;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Maten Petroleum LLP</a:t>
            </a:r>
            <a:r>
              <a:rPr lang="ru-RU" altLang="ru-RU" sz="1600" dirty="0">
                <a:latin typeface="Arial" panose="020B0604020202020204" pitchFamily="34" charset="0"/>
                <a:cs typeface="Arial" panose="020B0604020202020204" pitchFamily="34" charset="0"/>
              </a:rPr>
              <a:t> – 2</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97%.</a:t>
            </a:r>
          </a:p>
        </p:txBody>
      </p:sp>
      <p:graphicFrame>
        <p:nvGraphicFramePr>
          <p:cNvPr id="20" name="Таблица 19"/>
          <p:cNvGraphicFramePr>
            <a:graphicFrameLocks noGrp="1"/>
          </p:cNvGraphicFramePr>
          <p:nvPr>
            <p:extLst>
              <p:ext uri="{D42A27DB-BD31-4B8C-83A1-F6EECF244321}">
                <p14:modId xmlns:p14="http://schemas.microsoft.com/office/powerpoint/2010/main" val="1228947216"/>
              </p:ext>
            </p:extLst>
          </p:nvPr>
        </p:nvGraphicFramePr>
        <p:xfrm>
          <a:off x="623392" y="4688680"/>
          <a:ext cx="5223348" cy="1044576"/>
        </p:xfrm>
        <a:graphic>
          <a:graphicData uri="http://schemas.openxmlformats.org/drawingml/2006/table">
            <a:tbl>
              <a:tblPr/>
              <a:tblGrid>
                <a:gridCol w="313511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3">
                  <a:extLst>
                    <a:ext uri="{9D8B030D-6E8A-4147-A177-3AD203B41FA5}">
                      <a16:colId xmlns:a16="http://schemas.microsoft.com/office/drawing/2014/main" val="20002"/>
                    </a:ext>
                  </a:extLst>
                </a:gridCol>
              </a:tblGrid>
              <a:tr h="25328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CARGO TURNOVER</a:t>
                      </a:r>
                      <a:endParaRPr lang="ru-RU" sz="1400" b="1" i="0" u="none" strike="noStrike" dirty="0">
                        <a:effectLst/>
                        <a:latin typeface="Arial" panose="020B0604020202020204" pitchFamily="34" charset="0"/>
                        <a:cs typeface="Arial" panose="020B0604020202020204" pitchFamily="34" charset="0"/>
                      </a:endParaRP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2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234,01</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71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884,05</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286">
                <a:tc>
                  <a:txBody>
                    <a:bodyPr/>
                    <a:lstStyle/>
                    <a:p>
                      <a:pPr algn="l" fontAlgn="ctr"/>
                      <a:r>
                        <a:rPr lang="ru-RU" sz="1400" b="1" i="0" u="none" strike="noStrike" dirty="0">
                          <a:solidFill>
                            <a:schemeClr val="tx1"/>
                          </a:solidFill>
                          <a:effectLst/>
                          <a:latin typeface="Arial" panose="020B0604020202020204" pitchFamily="34" charset="0"/>
                          <a:cs typeface="Arial" panose="020B0604020202020204" pitchFamily="34" charset="0"/>
                        </a:rPr>
                        <a:t> </a:t>
                      </a:r>
                      <a:r>
                        <a:rPr lang="en-US" sz="1400" b="1" i="0" u="none" strike="noStrike" dirty="0">
                          <a:solidFill>
                            <a:schemeClr val="tx1"/>
                          </a:solidFill>
                          <a:effectLst/>
                          <a:latin typeface="Arial" panose="020B0604020202020204" pitchFamily="34" charset="0"/>
                          <a:cs typeface="Arial" panose="020B0604020202020204" pitchFamily="34" charset="0"/>
                        </a:rPr>
                        <a:t>TOTAL CARGO TURNOVER</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err="1">
                          <a:effectLst/>
                          <a:latin typeface="Arial" panose="020B0604020202020204" pitchFamily="34" charset="0"/>
                          <a:cs typeface="Arial" panose="020B0604020202020204" pitchFamily="34" charset="0"/>
                        </a:rPr>
                        <a:t>mln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err="1">
                          <a:effectLst/>
                          <a:latin typeface="Arial" panose="020B0604020202020204" pitchFamily="34" charset="0"/>
                          <a:cs typeface="Arial" panose="020B0604020202020204" pitchFamily="34" charset="0"/>
                        </a:rPr>
                        <a:t>tn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a:effectLst/>
                          <a:latin typeface="Arial" panose="020B0604020202020204" pitchFamily="34" charset="0"/>
                          <a:cs typeface="Arial" panose="020B0604020202020204" pitchFamily="34" charset="0"/>
                        </a:rPr>
                        <a:t>km</a:t>
                      </a:r>
                      <a:r>
                        <a:rPr lang="ru-RU" sz="1400" b="1" i="0" u="none" strike="noStrike" dirty="0">
                          <a:solidFill>
                            <a:schemeClr val="tx1"/>
                          </a:solidFill>
                          <a:effectLst/>
                          <a:latin typeface="Arial" panose="020B0604020202020204" pitchFamily="34" charset="0"/>
                          <a:cs typeface="Arial" panose="020B0604020202020204" pitchFamily="34" charset="0"/>
                        </a:rPr>
                        <a:t> </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400" b="1" i="0" u="none" strike="noStrike" dirty="0">
                          <a:solidFill>
                            <a:schemeClr val="tx1"/>
                          </a:solidFill>
                          <a:effectLst/>
                          <a:latin typeface="Arial" panose="020B0604020202020204" pitchFamily="34" charset="0"/>
                          <a:cs typeface="Arial" panose="020B0604020202020204" pitchFamily="34" charset="0"/>
                        </a:rPr>
                        <a:t>1 118,07</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2315490751"/>
              </p:ext>
            </p:extLst>
          </p:nvPr>
        </p:nvGraphicFramePr>
        <p:xfrm>
          <a:off x="6094413" y="4718844"/>
          <a:ext cx="5223348" cy="1014412"/>
        </p:xfrm>
        <a:graphic>
          <a:graphicData uri="http://schemas.openxmlformats.org/drawingml/2006/table">
            <a:tbl>
              <a:tblPr/>
              <a:tblGrid>
                <a:gridCol w="31683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830860">
                  <a:extLst>
                    <a:ext uri="{9D8B030D-6E8A-4147-A177-3AD203B41FA5}">
                      <a16:colId xmlns:a16="http://schemas.microsoft.com/office/drawing/2014/main" val="20002"/>
                    </a:ext>
                  </a:extLst>
                </a:gridCol>
              </a:tblGrid>
              <a:tr h="25351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INCOME</a:t>
                      </a:r>
                      <a:endParaRPr lang="ru-RU" sz="1400" b="1" i="0" u="none" strike="noStrike" dirty="0">
                        <a:effectLst/>
                        <a:latin typeface="Arial" panose="020B0604020202020204" pitchFamily="34" charset="0"/>
                        <a:cs typeface="Arial" panose="020B0604020202020204" pitchFamily="34" charset="0"/>
                      </a:endParaRP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1,4</a:t>
                      </a: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kk-KZ" sz="1200" b="0" i="0" u="none" strike="noStrike" dirty="0">
                          <a:effectLst/>
                          <a:latin typeface="Arial" panose="020B0604020202020204" pitchFamily="34" charset="0"/>
                          <a:cs typeface="Arial" panose="020B0604020202020204" pitchFamily="34" charset="0"/>
                        </a:rPr>
                        <a:t>5,2</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632">
                <a:tc>
                  <a:txBody>
                    <a:bodyPr/>
                    <a:lstStyle/>
                    <a:p>
                      <a:pPr algn="l" fontAlgn="ct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a:effectLst/>
                          <a:latin typeface="Arial" panose="020B0604020202020204" pitchFamily="34" charset="0"/>
                          <a:cs typeface="Arial" panose="020B0604020202020204" pitchFamily="34" charset="0"/>
                        </a:rPr>
                        <a:t>TOTAL INCOME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err="1">
                          <a:effectLst/>
                          <a:latin typeface="Arial" panose="020B0604020202020204" pitchFamily="34" charset="0"/>
                          <a:cs typeface="Arial" panose="020B0604020202020204" pitchFamily="34" charset="0"/>
                        </a:rPr>
                        <a:t>bln</a:t>
                      </a:r>
                      <a:r>
                        <a:rPr lang="ru-RU" sz="1600" b="1" i="0" u="none" strike="noStrike" dirty="0">
                          <a:effectLst/>
                          <a:latin typeface="Arial" panose="020B0604020202020204" pitchFamily="34" charset="0"/>
                          <a:cs typeface="Arial" panose="020B0604020202020204" pitchFamily="34" charset="0"/>
                        </a:rPr>
                        <a:t>.</a:t>
                      </a:r>
                      <a:r>
                        <a:rPr lang="en-US" sz="1600" b="1" i="0" u="none" strike="noStrike" dirty="0">
                          <a:effectLst/>
                          <a:latin typeface="Arial" panose="020B0604020202020204" pitchFamily="34" charset="0"/>
                          <a:cs typeface="Arial" panose="020B0604020202020204" pitchFamily="34" charset="0"/>
                        </a:rPr>
                        <a:t>tenge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600" b="1" i="0" u="none" strike="noStrike" dirty="0">
                          <a:solidFill>
                            <a:schemeClr val="tx1"/>
                          </a:solidFill>
                          <a:effectLst/>
                          <a:latin typeface="Arial" panose="020B0604020202020204" pitchFamily="34" charset="0"/>
                          <a:cs typeface="Arial" panose="020B0604020202020204" pitchFamily="34" charset="0"/>
                        </a:rPr>
                        <a:t>6</a:t>
                      </a:r>
                      <a:r>
                        <a:rPr lang="kk-KZ" sz="1600" b="1" i="0" u="none" strike="noStrike" dirty="0">
                          <a:solidFill>
                            <a:schemeClr val="tx1"/>
                          </a:solidFill>
                          <a:effectLst/>
                          <a:latin typeface="Arial" panose="020B0604020202020204" pitchFamily="34" charset="0"/>
                          <a:cs typeface="Arial" panose="020B0604020202020204" pitchFamily="34" charset="0"/>
                        </a:rPr>
                        <a:t>,6</a:t>
                      </a:r>
                      <a:endParaRPr lang="ru-RU" sz="1600" b="1" i="0" u="none" strike="noStrike" dirty="0">
                        <a:solidFill>
                          <a:schemeClr val="tx1"/>
                        </a:solidFill>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5611780"/>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32300</TotalTime>
  <Words>3013</Words>
  <Application>Microsoft Office PowerPoint</Application>
  <PresentationFormat>Широкоэкранный</PresentationFormat>
  <Paragraphs>539</Paragraphs>
  <Slides>12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PT Sans</vt:lpstr>
      <vt:lpstr>Times New Roman</vt:lpstr>
      <vt:lpstr>1_Тема Office</vt:lpstr>
      <vt:lpstr>REPORT FOR THE 1st HALF OF THE YEAR 2024 ON THE OPERATIONS OF MUNAITAS NWPC LLP FOR THE PROVISION OF REGULATED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(II-ЧАСТЬ)  по итогам деятельности ДЗО АО «КазМунайГаз-ПМ» (ТОО «АНПЗ», ТОО «ПНХЗ», ТОО «ПКОП», ТОО «ҚазМұнайГаз Өнімдері», АО «KPI», ТОО «СП Caspi Bitum», ТОО «ПХСНГ», ТОО «КМГ-Аэро») за истекший отчетный период квартал/год и задачи на следующий квартал/год, статус реализации действующих программ</dc:title>
  <dc:creator>Askar Nurseitov [Аскар Нурсеитов]</dc:creator>
  <cp:lastModifiedBy>Алиса Далабаева</cp:lastModifiedBy>
  <cp:revision>2558</cp:revision>
  <cp:lastPrinted>2022-02-23T09:03:37Z</cp:lastPrinted>
  <dcterms:created xsi:type="dcterms:W3CDTF">2015-03-04T12:29:32Z</dcterms:created>
  <dcterms:modified xsi:type="dcterms:W3CDTF">2025-03-19T05:53:39Z</dcterms:modified>
</cp:coreProperties>
</file>